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381" r:id="rId3"/>
    <p:sldId id="392" r:id="rId4"/>
    <p:sldId id="393" r:id="rId5"/>
    <p:sldId id="394" r:id="rId6"/>
    <p:sldId id="383" r:id="rId7"/>
    <p:sldId id="395" r:id="rId8"/>
    <p:sldId id="396" r:id="rId9"/>
    <p:sldId id="385" r:id="rId10"/>
    <p:sldId id="386" r:id="rId11"/>
    <p:sldId id="397" r:id="rId12"/>
    <p:sldId id="398" r:id="rId13"/>
    <p:sldId id="399" r:id="rId14"/>
    <p:sldId id="400" r:id="rId15"/>
    <p:sldId id="391" r:id="rId16"/>
    <p:sldId id="376" r:id="rId17"/>
  </p:sldIdLst>
  <p:sldSz cx="9144000" cy="5400675"/>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ER" initials="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A9FE54"/>
    <a:srgbClr val="5CE7F6"/>
    <a:srgbClr val="5B9BD5"/>
    <a:srgbClr val="FFD966"/>
    <a:srgbClr val="C5E0B4"/>
    <a:srgbClr val="70AD47"/>
    <a:srgbClr val="00B050"/>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65" autoAdjust="0"/>
    <p:restoredTop sz="92559" autoAdjust="0"/>
  </p:normalViewPr>
  <p:slideViewPr>
    <p:cSldViewPr snapToGrid="0">
      <p:cViewPr varScale="1">
        <p:scale>
          <a:sx n="135" d="100"/>
          <a:sy n="135" d="100"/>
        </p:scale>
        <p:origin x="990" y="216"/>
      </p:cViewPr>
      <p:guideLst/>
    </p:cSldViewPr>
  </p:slideViewPr>
  <p:outlineViewPr>
    <p:cViewPr>
      <p:scale>
        <a:sx n="33" d="100"/>
        <a:sy n="33" d="100"/>
      </p:scale>
      <p:origin x="0" y="-12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UNTER\Desktop\land%20use&amp;carbon%20sequastratio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us\Desktop\macka%20FEB\SOC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sus\Desktop\macka%20FEB\SOC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sus\Desktop\macka%20FEB\SOC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sus\Desktop\macka%20FEB\SOC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sus\Desktop\macka%20FEB\SOC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dirty="0"/>
              <a:t>Carbon</a:t>
            </a:r>
            <a:r>
              <a:rPr lang="tr-TR" baseline="0" dirty="0"/>
              <a:t> Stock </a:t>
            </a:r>
            <a:r>
              <a:rPr lang="tr-TR" baseline="0" dirty="0" smtClean="0"/>
              <a:t>Potential (t/ha) </a:t>
            </a:r>
            <a:endParaRPr lang="en-US" dirty="0"/>
          </a:p>
        </c:rich>
      </c:tx>
      <c:layout>
        <c:manualLayout>
          <c:xMode val="edge"/>
          <c:yMode val="edge"/>
          <c:x val="0.31365368515881098"/>
          <c:y val="3.3985940701252632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plotArea>
      <c:layout>
        <c:manualLayout>
          <c:layoutTarget val="inner"/>
          <c:xMode val="edge"/>
          <c:yMode val="edge"/>
          <c:x val="9.3331557945784835E-2"/>
          <c:y val="0.13945804562417469"/>
          <c:w val="0.89650584205463124"/>
          <c:h val="0.64098361536844517"/>
        </c:manualLayout>
      </c:layout>
      <c:barChart>
        <c:barDir val="col"/>
        <c:grouping val="clustered"/>
        <c:varyColors val="0"/>
        <c:ser>
          <c:idx val="0"/>
          <c:order val="0"/>
          <c:tx>
            <c:strRef>
              <c:f>Sayfa1!$F$2</c:f>
              <c:strCache>
                <c:ptCount val="1"/>
                <c:pt idx="0">
                  <c:v>Vegetation Carbon (t/ha)</c:v>
                </c:pt>
              </c:strCache>
            </c:strRef>
          </c:tx>
          <c:spPr>
            <a:solidFill>
              <a:srgbClr val="00B050"/>
            </a:solidFill>
            <a:ln>
              <a:noFill/>
            </a:ln>
            <a:effectLst>
              <a:outerShdw blurRad="57150" dist="19050" dir="5400000" algn="ctr" rotWithShape="0">
                <a:srgbClr val="000000">
                  <a:alpha val="63000"/>
                </a:srgbClr>
              </a:outerShdw>
            </a:effectLst>
          </c:spPr>
          <c:invertIfNegative val="0"/>
          <c:dLbls>
            <c:dLbl>
              <c:idx val="0"/>
              <c:layout>
                <c:manualLayout>
                  <c:x val="-1.5175734668552888E-17"/>
                  <c:y val="-6.163458087762440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8AC-4E66-BF6E-0F89AE88ECA8}"/>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tr-TR"/>
                </a:p>
              </c:txPr>
              <c:dLblPos val="inEnd"/>
              <c:showLegendKey val="0"/>
              <c:showVal val="1"/>
              <c:showCatName val="0"/>
              <c:showSerName val="0"/>
              <c:showPercent val="0"/>
              <c:showBubbleSize val="0"/>
              <c:extLst>
                <c:ext xmlns:c16="http://schemas.microsoft.com/office/drawing/2014/chart" uri="{C3380CC4-5D6E-409C-BE32-E72D297353CC}">
                  <c16:uniqueId val="{00000001-B8AC-4E66-BF6E-0F89AE88ECA8}"/>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tr-TR"/>
                </a:p>
              </c:txPr>
              <c:dLblPos val="inEnd"/>
              <c:showLegendKey val="0"/>
              <c:showVal val="1"/>
              <c:showCatName val="0"/>
              <c:showSerName val="0"/>
              <c:showPercent val="0"/>
              <c:showBubbleSize val="0"/>
              <c:extLst>
                <c:ext xmlns:c16="http://schemas.microsoft.com/office/drawing/2014/chart" uri="{C3380CC4-5D6E-409C-BE32-E72D297353CC}">
                  <c16:uniqueId val="{00000002-B8AC-4E66-BF6E-0F89AE88ECA8}"/>
                </c:ext>
              </c:extLst>
            </c:dLbl>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tr-TR"/>
                </a:p>
              </c:txPr>
              <c:dLblPos val="inEnd"/>
              <c:showLegendKey val="0"/>
              <c:showVal val="1"/>
              <c:showCatName val="0"/>
              <c:showSerName val="0"/>
              <c:showPercent val="0"/>
              <c:showBubbleSize val="0"/>
              <c:extLst>
                <c:ext xmlns:c16="http://schemas.microsoft.com/office/drawing/2014/chart" uri="{C3380CC4-5D6E-409C-BE32-E72D297353CC}">
                  <c16:uniqueId val="{00000003-B8AC-4E66-BF6E-0F89AE88ECA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Sayfa1!$E$3:$E$6</c:f>
              <c:strCache>
                <c:ptCount val="4"/>
                <c:pt idx="0">
                  <c:v>Forest</c:v>
                </c:pt>
                <c:pt idx="1">
                  <c:v>Temperate Grassland</c:v>
                </c:pt>
                <c:pt idx="2">
                  <c:v>Tundra </c:v>
                </c:pt>
                <c:pt idx="3">
                  <c:v>Agriculture</c:v>
                </c:pt>
              </c:strCache>
            </c:strRef>
          </c:cat>
          <c:val>
            <c:numRef>
              <c:f>Sayfa1!$F$3:$F$6</c:f>
              <c:numCache>
                <c:formatCode>0.00</c:formatCode>
                <c:ptCount val="4"/>
                <c:pt idx="0">
                  <c:v>86.1</c:v>
                </c:pt>
                <c:pt idx="1">
                  <c:v>7.2</c:v>
                </c:pt>
                <c:pt idx="2">
                  <c:v>6.32</c:v>
                </c:pt>
                <c:pt idx="3">
                  <c:v>1.88</c:v>
                </c:pt>
              </c:numCache>
            </c:numRef>
          </c:val>
          <c:extLst>
            <c:ext xmlns:c16="http://schemas.microsoft.com/office/drawing/2014/chart" uri="{C3380CC4-5D6E-409C-BE32-E72D297353CC}">
              <c16:uniqueId val="{00000004-B8AC-4E66-BF6E-0F89AE88ECA8}"/>
            </c:ext>
          </c:extLst>
        </c:ser>
        <c:ser>
          <c:idx val="1"/>
          <c:order val="1"/>
          <c:tx>
            <c:strRef>
              <c:f>Sayfa1!$G$2</c:f>
              <c:strCache>
                <c:ptCount val="1"/>
                <c:pt idx="0">
                  <c:v>Soil Carbon (t/ha)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Sayfa1!$E$3:$E$6</c:f>
              <c:strCache>
                <c:ptCount val="4"/>
                <c:pt idx="0">
                  <c:v>Forest</c:v>
                </c:pt>
                <c:pt idx="1">
                  <c:v>Temperate Grassland</c:v>
                </c:pt>
                <c:pt idx="2">
                  <c:v>Tundra </c:v>
                </c:pt>
                <c:pt idx="3">
                  <c:v>Agriculture</c:v>
                </c:pt>
              </c:strCache>
            </c:strRef>
          </c:cat>
          <c:val>
            <c:numRef>
              <c:f>Sayfa1!$G$3:$G$6</c:f>
              <c:numCache>
                <c:formatCode>0.00</c:formatCode>
                <c:ptCount val="4"/>
                <c:pt idx="0">
                  <c:v>188.73</c:v>
                </c:pt>
                <c:pt idx="1">
                  <c:v>236</c:v>
                </c:pt>
                <c:pt idx="2">
                  <c:v>127.4</c:v>
                </c:pt>
                <c:pt idx="3">
                  <c:v>80</c:v>
                </c:pt>
              </c:numCache>
            </c:numRef>
          </c:val>
          <c:extLst>
            <c:ext xmlns:c16="http://schemas.microsoft.com/office/drawing/2014/chart" uri="{C3380CC4-5D6E-409C-BE32-E72D297353CC}">
              <c16:uniqueId val="{00000005-B8AC-4E66-BF6E-0F89AE88ECA8}"/>
            </c:ext>
          </c:extLst>
        </c:ser>
        <c:ser>
          <c:idx val="2"/>
          <c:order val="2"/>
          <c:tx>
            <c:strRef>
              <c:f>Sayfa1!$H$2</c:f>
              <c:strCache>
                <c:ptCount val="1"/>
                <c:pt idx="0">
                  <c:v>Total Carbon Stock (t/ha)</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Sayfa1!$E$3:$E$6</c:f>
              <c:strCache>
                <c:ptCount val="4"/>
                <c:pt idx="0">
                  <c:v>Forest</c:v>
                </c:pt>
                <c:pt idx="1">
                  <c:v>Temperate Grassland</c:v>
                </c:pt>
                <c:pt idx="2">
                  <c:v>Tundra </c:v>
                </c:pt>
                <c:pt idx="3">
                  <c:v>Agriculture</c:v>
                </c:pt>
              </c:strCache>
            </c:strRef>
          </c:cat>
          <c:val>
            <c:numRef>
              <c:f>Sayfa1!$H$3:$H$6</c:f>
              <c:numCache>
                <c:formatCode>0.00</c:formatCode>
                <c:ptCount val="4"/>
                <c:pt idx="0">
                  <c:v>274.83</c:v>
                </c:pt>
                <c:pt idx="1">
                  <c:v>243.2</c:v>
                </c:pt>
                <c:pt idx="2">
                  <c:v>133.72</c:v>
                </c:pt>
                <c:pt idx="3">
                  <c:v>81.88</c:v>
                </c:pt>
              </c:numCache>
            </c:numRef>
          </c:val>
          <c:extLst>
            <c:ext xmlns:c16="http://schemas.microsoft.com/office/drawing/2014/chart" uri="{C3380CC4-5D6E-409C-BE32-E72D297353CC}">
              <c16:uniqueId val="{00000006-B8AC-4E66-BF6E-0F89AE88ECA8}"/>
            </c:ext>
          </c:extLst>
        </c:ser>
        <c:dLbls>
          <c:dLblPos val="inEnd"/>
          <c:showLegendKey val="0"/>
          <c:showVal val="1"/>
          <c:showCatName val="0"/>
          <c:showSerName val="0"/>
          <c:showPercent val="0"/>
          <c:showBubbleSize val="0"/>
        </c:dLbls>
        <c:gapWidth val="100"/>
        <c:overlap val="-24"/>
        <c:axId val="581084768"/>
        <c:axId val="581078528"/>
      </c:barChart>
      <c:catAx>
        <c:axId val="58108476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tr-TR"/>
          </a:p>
        </c:txPr>
        <c:crossAx val="581078528"/>
        <c:crosses val="autoZero"/>
        <c:auto val="1"/>
        <c:lblAlgn val="ctr"/>
        <c:lblOffset val="100"/>
        <c:noMultiLvlLbl val="0"/>
      </c:catAx>
      <c:valAx>
        <c:axId val="581078528"/>
        <c:scaling>
          <c:orientation val="minMax"/>
          <c:max val="300"/>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tr-TR"/>
          </a:p>
        </c:txPr>
        <c:crossAx val="581084768"/>
        <c:crosses val="autoZero"/>
        <c:crossBetween val="between"/>
      </c:valAx>
      <c:spPr>
        <a:noFill/>
        <a:ln>
          <a:noFill/>
        </a:ln>
        <a:effectLst/>
      </c:spPr>
    </c:plotArea>
    <c:legend>
      <c:legendPos val="b"/>
      <c:layout>
        <c:manualLayout>
          <c:xMode val="edge"/>
          <c:yMode val="edge"/>
          <c:x val="0.15906545903512825"/>
          <c:y val="0.85019522292080718"/>
          <c:w val="0.69119962618557329"/>
          <c:h val="7.775324634994648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tr-T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362252193750095E-2"/>
          <c:y val="0.15294451828534253"/>
          <c:w val="0.86416421177541491"/>
          <c:h val="0.66984970880105088"/>
        </c:manualLayout>
      </c:layout>
      <c:barChart>
        <c:barDir val="col"/>
        <c:grouping val="clustered"/>
        <c:varyColors val="0"/>
        <c:ser>
          <c:idx val="0"/>
          <c:order val="0"/>
          <c:tx>
            <c:strRef>
              <c:f>Sayfa1!$G$3</c:f>
              <c:strCache>
                <c:ptCount val="1"/>
                <c:pt idx="0">
                  <c:v>Sand %</c:v>
                </c:pt>
              </c:strCache>
            </c:strRef>
          </c:tx>
          <c:spPr>
            <a:solidFill>
              <a:schemeClr val="bg1">
                <a:lumMod val="85000"/>
              </a:schemeClr>
            </a:solidFill>
            <a:ln>
              <a:solidFill>
                <a:schemeClr val="tx1"/>
              </a:solidFill>
            </a:ln>
            <a:effectLst/>
          </c:spPr>
          <c:invertIfNegative val="0"/>
          <c:errBars>
            <c:errBarType val="plus"/>
            <c:errValType val="cust"/>
            <c:noEndCap val="0"/>
            <c:plus>
              <c:numRef>
                <c:f>Sayfa1!$G$9:$G$13</c:f>
                <c:numCache>
                  <c:formatCode>General</c:formatCode>
                  <c:ptCount val="5"/>
                  <c:pt idx="0">
                    <c:v>0.87969099688470143</c:v>
                  </c:pt>
                  <c:pt idx="1">
                    <c:v>3.7977679848388131</c:v>
                  </c:pt>
                  <c:pt idx="2">
                    <c:v>4.0000466143117217</c:v>
                  </c:pt>
                  <c:pt idx="3">
                    <c:v>4.986198242816533</c:v>
                  </c:pt>
                  <c:pt idx="4">
                    <c:v>1.8405524532958391</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Sayfa1!$D$4:$D$8</c:f>
              <c:strCache>
                <c:ptCount val="5"/>
                <c:pt idx="0">
                  <c:v>Agriculture</c:v>
                </c:pt>
                <c:pt idx="1">
                  <c:v>Pasture</c:v>
                </c:pt>
                <c:pt idx="2">
                  <c:v>Hazelnut</c:v>
                </c:pt>
                <c:pt idx="3">
                  <c:v>Beech </c:v>
                </c:pt>
                <c:pt idx="4">
                  <c:v>Spruce</c:v>
                </c:pt>
              </c:strCache>
            </c:strRef>
          </c:cat>
          <c:val>
            <c:numRef>
              <c:f>Sayfa1!$G$4:$G$8</c:f>
              <c:numCache>
                <c:formatCode>0.00</c:formatCode>
                <c:ptCount val="5"/>
                <c:pt idx="0">
                  <c:v>46.072500000000005</c:v>
                </c:pt>
                <c:pt idx="1">
                  <c:v>62.784999999999997</c:v>
                </c:pt>
                <c:pt idx="2">
                  <c:v>53.772499999999994</c:v>
                </c:pt>
                <c:pt idx="3">
                  <c:v>54.612499999999997</c:v>
                </c:pt>
                <c:pt idx="4">
                  <c:v>58.97</c:v>
                </c:pt>
              </c:numCache>
            </c:numRef>
          </c:val>
          <c:extLst>
            <c:ext xmlns:c16="http://schemas.microsoft.com/office/drawing/2014/chart" uri="{C3380CC4-5D6E-409C-BE32-E72D297353CC}">
              <c16:uniqueId val="{00000000-2F58-4541-A309-68C60ADFEB82}"/>
            </c:ext>
          </c:extLst>
        </c:ser>
        <c:ser>
          <c:idx val="1"/>
          <c:order val="1"/>
          <c:tx>
            <c:strRef>
              <c:f>Sayfa1!$H$3</c:f>
              <c:strCache>
                <c:ptCount val="1"/>
                <c:pt idx="0">
                  <c:v>Silt %</c:v>
                </c:pt>
              </c:strCache>
            </c:strRef>
          </c:tx>
          <c:spPr>
            <a:solidFill>
              <a:schemeClr val="bg1">
                <a:lumMod val="50000"/>
              </a:schemeClr>
            </a:solidFill>
            <a:ln>
              <a:solidFill>
                <a:schemeClr val="tx1"/>
              </a:solidFill>
            </a:ln>
            <a:effectLst/>
          </c:spPr>
          <c:invertIfNegative val="0"/>
          <c:errBars>
            <c:errBarType val="plus"/>
            <c:errValType val="cust"/>
            <c:noEndCap val="0"/>
            <c:plus>
              <c:numRef>
                <c:f>Sayfa1!$H$9:$H$13</c:f>
                <c:numCache>
                  <c:formatCode>General</c:formatCode>
                  <c:ptCount val="5"/>
                  <c:pt idx="0">
                    <c:v>0.55136950707609267</c:v>
                  </c:pt>
                  <c:pt idx="1">
                    <c:v>1.319358272039858</c:v>
                  </c:pt>
                  <c:pt idx="2">
                    <c:v>3.0302045448011148</c:v>
                  </c:pt>
                  <c:pt idx="3">
                    <c:v>3.0714311946278947</c:v>
                  </c:pt>
                  <c:pt idx="4">
                    <c:v>2.032086366274819</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Sayfa1!$D$4:$D$8</c:f>
              <c:strCache>
                <c:ptCount val="5"/>
                <c:pt idx="0">
                  <c:v>Agriculture</c:v>
                </c:pt>
                <c:pt idx="1">
                  <c:v>Pasture</c:v>
                </c:pt>
                <c:pt idx="2">
                  <c:v>Hazelnut</c:v>
                </c:pt>
                <c:pt idx="3">
                  <c:v>Beech </c:v>
                </c:pt>
                <c:pt idx="4">
                  <c:v>Spruce</c:v>
                </c:pt>
              </c:strCache>
            </c:strRef>
          </c:cat>
          <c:val>
            <c:numRef>
              <c:f>Sayfa1!$H$4:$H$8</c:f>
              <c:numCache>
                <c:formatCode>0.00</c:formatCode>
                <c:ptCount val="5"/>
                <c:pt idx="0">
                  <c:v>20.475000000000001</c:v>
                </c:pt>
                <c:pt idx="1">
                  <c:v>18.092500000000001</c:v>
                </c:pt>
                <c:pt idx="2">
                  <c:v>21.212499999999999</c:v>
                </c:pt>
                <c:pt idx="3">
                  <c:v>21.342500000000001</c:v>
                </c:pt>
                <c:pt idx="4">
                  <c:v>20.795000000000002</c:v>
                </c:pt>
              </c:numCache>
            </c:numRef>
          </c:val>
          <c:extLst>
            <c:ext xmlns:c16="http://schemas.microsoft.com/office/drawing/2014/chart" uri="{C3380CC4-5D6E-409C-BE32-E72D297353CC}">
              <c16:uniqueId val="{00000001-2F58-4541-A309-68C60ADFEB82}"/>
            </c:ext>
          </c:extLst>
        </c:ser>
        <c:ser>
          <c:idx val="2"/>
          <c:order val="2"/>
          <c:tx>
            <c:strRef>
              <c:f>Sayfa1!$I$3</c:f>
              <c:strCache>
                <c:ptCount val="1"/>
                <c:pt idx="0">
                  <c:v>Clay %</c:v>
                </c:pt>
              </c:strCache>
            </c:strRef>
          </c:tx>
          <c:spPr>
            <a:solidFill>
              <a:schemeClr val="tx1">
                <a:lumMod val="75000"/>
                <a:lumOff val="25000"/>
              </a:schemeClr>
            </a:solidFill>
            <a:ln>
              <a:solidFill>
                <a:schemeClr val="tx1"/>
              </a:solidFill>
            </a:ln>
            <a:effectLst/>
          </c:spPr>
          <c:invertIfNegative val="0"/>
          <c:errBars>
            <c:errBarType val="plus"/>
            <c:errValType val="cust"/>
            <c:noEndCap val="0"/>
            <c:plus>
              <c:numRef>
                <c:f>Sayfa1!$I$9:$I$13</c:f>
                <c:numCache>
                  <c:formatCode>General</c:formatCode>
                  <c:ptCount val="5"/>
                  <c:pt idx="0">
                    <c:v>0.48038829780362802</c:v>
                  </c:pt>
                  <c:pt idx="1">
                    <c:v>2.5151188673036238</c:v>
                  </c:pt>
                  <c:pt idx="2">
                    <c:v>3.3219757549787543</c:v>
                  </c:pt>
                  <c:pt idx="3">
                    <c:v>2.1210787349836875</c:v>
                  </c:pt>
                  <c:pt idx="4">
                    <c:v>1.3104738328813232</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Sayfa1!$D$4:$D$8</c:f>
              <c:strCache>
                <c:ptCount val="5"/>
                <c:pt idx="0">
                  <c:v>Agriculture</c:v>
                </c:pt>
                <c:pt idx="1">
                  <c:v>Pasture</c:v>
                </c:pt>
                <c:pt idx="2">
                  <c:v>Hazelnut</c:v>
                </c:pt>
                <c:pt idx="3">
                  <c:v>Beech </c:v>
                </c:pt>
                <c:pt idx="4">
                  <c:v>Spruce</c:v>
                </c:pt>
              </c:strCache>
            </c:strRef>
          </c:cat>
          <c:val>
            <c:numRef>
              <c:f>Sayfa1!$I$4:$I$8</c:f>
              <c:numCache>
                <c:formatCode>0.00</c:formatCode>
                <c:ptCount val="5"/>
                <c:pt idx="0">
                  <c:v>33.457500000000003</c:v>
                </c:pt>
                <c:pt idx="1">
                  <c:v>19.1175</c:v>
                </c:pt>
                <c:pt idx="2">
                  <c:v>25.017500000000002</c:v>
                </c:pt>
                <c:pt idx="3">
                  <c:v>24.045000000000002</c:v>
                </c:pt>
                <c:pt idx="4">
                  <c:v>20.234999999999999</c:v>
                </c:pt>
              </c:numCache>
            </c:numRef>
          </c:val>
          <c:extLst>
            <c:ext xmlns:c16="http://schemas.microsoft.com/office/drawing/2014/chart" uri="{C3380CC4-5D6E-409C-BE32-E72D297353CC}">
              <c16:uniqueId val="{00000002-2F58-4541-A309-68C60ADFEB82}"/>
            </c:ext>
          </c:extLst>
        </c:ser>
        <c:dLbls>
          <c:showLegendKey val="0"/>
          <c:showVal val="0"/>
          <c:showCatName val="0"/>
          <c:showSerName val="0"/>
          <c:showPercent val="0"/>
          <c:showBubbleSize val="0"/>
        </c:dLbls>
        <c:gapWidth val="219"/>
        <c:overlap val="-27"/>
        <c:axId val="302825536"/>
        <c:axId val="302821728"/>
      </c:barChart>
      <c:catAx>
        <c:axId val="3028255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bg1">
                    <a:lumMod val="95000"/>
                  </a:schemeClr>
                </a:solidFill>
                <a:latin typeface="Times New Roman" panose="02020603050405020304" pitchFamily="18" charset="0"/>
                <a:ea typeface="+mn-ea"/>
                <a:cs typeface="Times New Roman" panose="02020603050405020304" pitchFamily="18" charset="0"/>
              </a:defRPr>
            </a:pPr>
            <a:endParaRPr lang="tr-TR"/>
          </a:p>
        </c:txPr>
        <c:crossAx val="302821728"/>
        <c:crosses val="autoZero"/>
        <c:auto val="1"/>
        <c:lblAlgn val="ctr"/>
        <c:lblOffset val="100"/>
        <c:noMultiLvlLbl val="0"/>
      </c:catAx>
      <c:valAx>
        <c:axId val="302821728"/>
        <c:scaling>
          <c:orientation val="minMax"/>
          <c:max val="10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lumMod val="95000"/>
                  </a:schemeClr>
                </a:solidFill>
                <a:latin typeface="Times New Roman" panose="02020603050405020304" pitchFamily="18" charset="0"/>
                <a:ea typeface="+mn-ea"/>
                <a:cs typeface="Times New Roman" panose="02020603050405020304" pitchFamily="18" charset="0"/>
              </a:defRPr>
            </a:pPr>
            <a:endParaRPr lang="tr-TR"/>
          </a:p>
        </c:txPr>
        <c:crossAx val="302825536"/>
        <c:crosses val="autoZero"/>
        <c:crossBetween val="between"/>
      </c:valAx>
      <c:spPr>
        <a:solidFill>
          <a:schemeClr val="bg1"/>
        </a:solidFill>
        <a:ln>
          <a:solidFill>
            <a:schemeClr val="tx1"/>
          </a:solidFill>
        </a:ln>
        <a:effectLst/>
      </c:spPr>
    </c:plotArea>
    <c:legend>
      <c:legendPos val="r"/>
      <c:layout>
        <c:manualLayout>
          <c:xMode val="edge"/>
          <c:yMode val="edge"/>
          <c:x val="0.14523247273173948"/>
          <c:y val="2.2729514975011682E-2"/>
          <c:w val="0.74352668775831654"/>
          <c:h val="0.1430140112794551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Times New Roman" panose="02020603050405020304" pitchFamily="18" charset="0"/>
              <a:ea typeface="+mn-ea"/>
              <a:cs typeface="Times New Roman" panose="02020603050405020304" pitchFamily="18" charset="0"/>
            </a:defRPr>
          </a:pPr>
          <a:endParaRPr lang="tr-TR"/>
        </a:p>
      </c:txPr>
    </c:legend>
    <c:plotVisOnly val="1"/>
    <c:dispBlanksAs val="gap"/>
    <c:showDLblsOverMax val="0"/>
  </c:chart>
  <c:spPr>
    <a:solidFill>
      <a:schemeClr val="accent4">
        <a:lumMod val="75000"/>
      </a:schemeClr>
    </a:solidFill>
    <a:ln w="3175" cap="flat" cmpd="sng" algn="ctr">
      <a:solidFill>
        <a:schemeClr val="tx1"/>
      </a:solidFill>
      <a:round/>
    </a:ln>
    <a:effectLst/>
  </c:spPr>
  <c:txPr>
    <a:bodyPr/>
    <a:lstStyle/>
    <a:p>
      <a:pPr>
        <a:defRPr sz="1200">
          <a:solidFill>
            <a:schemeClr val="tx1"/>
          </a:solidFill>
          <a:latin typeface="Times New Roman" panose="02020603050405020304" pitchFamily="18" charset="0"/>
          <a:cs typeface="Times New Roman" panose="02020603050405020304" pitchFamily="18" charset="0"/>
        </a:defRPr>
      </a:pPr>
      <a:endParaRPr lang="tr-T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747612081341792E-2"/>
          <c:y val="0.1341998476818716"/>
          <c:w val="0.86416421177541491"/>
          <c:h val="0.68859429456436816"/>
        </c:manualLayout>
      </c:layout>
      <c:barChart>
        <c:barDir val="col"/>
        <c:grouping val="clustered"/>
        <c:varyColors val="0"/>
        <c:ser>
          <c:idx val="0"/>
          <c:order val="0"/>
          <c:tx>
            <c:strRef>
              <c:f>Sayfa1!$J$3</c:f>
              <c:strCache>
                <c:ptCount val="1"/>
                <c:pt idx="0">
                  <c:v>OM %</c:v>
                </c:pt>
              </c:strCache>
            </c:strRef>
          </c:tx>
          <c:spPr>
            <a:solidFill>
              <a:schemeClr val="bg1">
                <a:lumMod val="85000"/>
              </a:schemeClr>
            </a:solidFill>
            <a:ln>
              <a:solidFill>
                <a:schemeClr val="tx1"/>
              </a:solidFill>
            </a:ln>
            <a:effectLst/>
          </c:spPr>
          <c:invertIfNegative val="0"/>
          <c:errBars>
            <c:errBarType val="plus"/>
            <c:errValType val="cust"/>
            <c:noEndCap val="0"/>
            <c:plus>
              <c:numRef>
                <c:f>Sayfa1!$J$9:$J$13</c:f>
                <c:numCache>
                  <c:formatCode>General</c:formatCode>
                  <c:ptCount val="5"/>
                  <c:pt idx="0">
                    <c:v>0.1558845726811989</c:v>
                  </c:pt>
                  <c:pt idx="1">
                    <c:v>0.98251696338197292</c:v>
                  </c:pt>
                  <c:pt idx="2">
                    <c:v>0.793037409794351</c:v>
                  </c:pt>
                  <c:pt idx="3">
                    <c:v>0.5474638496436699</c:v>
                  </c:pt>
                  <c:pt idx="4">
                    <c:v>0.70533679898329404</c:v>
                  </c:pt>
                </c:numCache>
              </c:numRef>
            </c:plus>
            <c:minus>
              <c:numRef>
                <c:f>Sayfa1!$K$9:$K$13</c:f>
                <c:numCache>
                  <c:formatCode>General</c:formatCode>
                  <c:ptCount val="5"/>
                  <c:pt idx="0">
                    <c:v>4.836923953643809E-2</c:v>
                  </c:pt>
                  <c:pt idx="1">
                    <c:v>0.18701047207754634</c:v>
                  </c:pt>
                  <c:pt idx="2">
                    <c:v>6.1779176642835526E-2</c:v>
                  </c:pt>
                  <c:pt idx="3">
                    <c:v>0.18241436346954701</c:v>
                  </c:pt>
                  <c:pt idx="4">
                    <c:v>0.10119082632992643</c:v>
                  </c:pt>
                </c:numCache>
              </c:numRef>
            </c:minus>
            <c:spPr>
              <a:noFill/>
              <a:ln w="9525" cap="flat" cmpd="sng" algn="ctr">
                <a:solidFill>
                  <a:schemeClr val="tx1">
                    <a:lumMod val="65000"/>
                    <a:lumOff val="35000"/>
                  </a:schemeClr>
                </a:solidFill>
                <a:round/>
              </a:ln>
              <a:effectLst/>
            </c:spPr>
          </c:errBars>
          <c:cat>
            <c:strRef>
              <c:f>Sayfa1!$D$4:$D$8</c:f>
              <c:strCache>
                <c:ptCount val="5"/>
                <c:pt idx="0">
                  <c:v>Agriculture</c:v>
                </c:pt>
                <c:pt idx="1">
                  <c:v>Pasture</c:v>
                </c:pt>
                <c:pt idx="2">
                  <c:v>Hazelnut</c:v>
                </c:pt>
                <c:pt idx="3">
                  <c:v>Beech </c:v>
                </c:pt>
                <c:pt idx="4">
                  <c:v>Spruce</c:v>
                </c:pt>
              </c:strCache>
            </c:strRef>
          </c:cat>
          <c:val>
            <c:numRef>
              <c:f>Sayfa1!$J$4:$J$8</c:f>
              <c:numCache>
                <c:formatCode>0.00</c:formatCode>
                <c:ptCount val="5"/>
                <c:pt idx="0">
                  <c:v>1.6099999999999999</c:v>
                </c:pt>
                <c:pt idx="1">
                  <c:v>3.2874999999999996</c:v>
                </c:pt>
                <c:pt idx="2">
                  <c:v>4.6950000000000003</c:v>
                </c:pt>
                <c:pt idx="3">
                  <c:v>4.5600000000000005</c:v>
                </c:pt>
                <c:pt idx="4">
                  <c:v>10.33</c:v>
                </c:pt>
              </c:numCache>
            </c:numRef>
          </c:val>
          <c:extLst>
            <c:ext xmlns:c16="http://schemas.microsoft.com/office/drawing/2014/chart" uri="{C3380CC4-5D6E-409C-BE32-E72D297353CC}">
              <c16:uniqueId val="{00000000-6669-4F8C-B954-3B73325E47B3}"/>
            </c:ext>
          </c:extLst>
        </c:ser>
        <c:ser>
          <c:idx val="1"/>
          <c:order val="1"/>
          <c:tx>
            <c:strRef>
              <c:f>Sayfa1!$K$3</c:f>
              <c:strCache>
                <c:ptCount val="1"/>
                <c:pt idx="0">
                  <c:v>Ph</c:v>
                </c:pt>
              </c:strCache>
            </c:strRef>
          </c:tx>
          <c:spPr>
            <a:solidFill>
              <a:schemeClr val="bg1">
                <a:lumMod val="50000"/>
              </a:schemeClr>
            </a:solidFill>
            <a:ln>
              <a:solidFill>
                <a:schemeClr val="tx1"/>
              </a:solidFill>
            </a:ln>
            <a:effectLst/>
          </c:spPr>
          <c:invertIfNegative val="0"/>
          <c:errBars>
            <c:errBarType val="plus"/>
            <c:errValType val="cust"/>
            <c:noEndCap val="0"/>
            <c:plus>
              <c:numRef>
                <c:f>Sayfa1!$K$9:$K$13</c:f>
                <c:numCache>
                  <c:formatCode>General</c:formatCode>
                  <c:ptCount val="5"/>
                  <c:pt idx="0">
                    <c:v>4.836923953643809E-2</c:v>
                  </c:pt>
                  <c:pt idx="1">
                    <c:v>0.18701047207754634</c:v>
                  </c:pt>
                  <c:pt idx="2">
                    <c:v>6.1779176642835526E-2</c:v>
                  </c:pt>
                  <c:pt idx="3">
                    <c:v>0.18241436346954701</c:v>
                  </c:pt>
                  <c:pt idx="4">
                    <c:v>0.10119082632992643</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Sayfa1!$D$4:$D$8</c:f>
              <c:strCache>
                <c:ptCount val="5"/>
                <c:pt idx="0">
                  <c:v>Agriculture</c:v>
                </c:pt>
                <c:pt idx="1">
                  <c:v>Pasture</c:v>
                </c:pt>
                <c:pt idx="2">
                  <c:v>Hazelnut</c:v>
                </c:pt>
                <c:pt idx="3">
                  <c:v>Beech </c:v>
                </c:pt>
                <c:pt idx="4">
                  <c:v>Spruce</c:v>
                </c:pt>
              </c:strCache>
            </c:strRef>
          </c:cat>
          <c:val>
            <c:numRef>
              <c:f>Sayfa1!$K$4:$K$8</c:f>
              <c:numCache>
                <c:formatCode>0.00</c:formatCode>
                <c:ptCount val="5"/>
                <c:pt idx="0">
                  <c:v>6.3125</c:v>
                </c:pt>
                <c:pt idx="1">
                  <c:v>6.1025</c:v>
                </c:pt>
                <c:pt idx="2">
                  <c:v>5.83</c:v>
                </c:pt>
                <c:pt idx="3">
                  <c:v>4.8250000000000002</c:v>
                </c:pt>
                <c:pt idx="4">
                  <c:v>5.3975</c:v>
                </c:pt>
              </c:numCache>
            </c:numRef>
          </c:val>
          <c:extLst>
            <c:ext xmlns:c16="http://schemas.microsoft.com/office/drawing/2014/chart" uri="{C3380CC4-5D6E-409C-BE32-E72D297353CC}">
              <c16:uniqueId val="{00000001-6669-4F8C-B954-3B73325E47B3}"/>
            </c:ext>
          </c:extLst>
        </c:ser>
        <c:ser>
          <c:idx val="2"/>
          <c:order val="2"/>
          <c:tx>
            <c:strRef>
              <c:f>Sayfa1!$L$3</c:f>
              <c:strCache>
                <c:ptCount val="1"/>
                <c:pt idx="0">
                  <c:v>BD %</c:v>
                </c:pt>
              </c:strCache>
            </c:strRef>
          </c:tx>
          <c:spPr>
            <a:solidFill>
              <a:schemeClr val="tx1">
                <a:lumMod val="75000"/>
                <a:lumOff val="25000"/>
              </a:schemeClr>
            </a:solidFill>
            <a:ln>
              <a:solidFill>
                <a:schemeClr val="tx1"/>
              </a:solidFill>
            </a:ln>
            <a:effectLst/>
          </c:spPr>
          <c:invertIfNegative val="0"/>
          <c:errBars>
            <c:errBarType val="plus"/>
            <c:errValType val="cust"/>
            <c:noEndCap val="0"/>
            <c:plus>
              <c:numRef>
                <c:f>Sayfa1!$L$9:$L$13</c:f>
                <c:numCache>
                  <c:formatCode>General</c:formatCode>
                  <c:ptCount val="5"/>
                  <c:pt idx="0">
                    <c:v>1.0307764064044178E-2</c:v>
                  </c:pt>
                  <c:pt idx="1">
                    <c:v>3.9237524556645177E-2</c:v>
                  </c:pt>
                  <c:pt idx="2">
                    <c:v>1.4719601443879696E-2</c:v>
                  </c:pt>
                  <c:pt idx="3">
                    <c:v>7.4999999999999945E-3</c:v>
                  </c:pt>
                  <c:pt idx="4">
                    <c:v>8.5391256382996751E-3</c:v>
                  </c:pt>
                </c:numCache>
              </c:numRef>
            </c:plus>
            <c:minus>
              <c:numRef>
                <c:f>Sayfa1!$L$9:$L$13</c:f>
                <c:numCache>
                  <c:formatCode>General</c:formatCode>
                  <c:ptCount val="5"/>
                  <c:pt idx="0">
                    <c:v>1.0307764064044178E-2</c:v>
                  </c:pt>
                  <c:pt idx="1">
                    <c:v>3.9237524556645177E-2</c:v>
                  </c:pt>
                  <c:pt idx="2">
                    <c:v>1.4719601443879696E-2</c:v>
                  </c:pt>
                  <c:pt idx="3">
                    <c:v>7.4999999999999945E-3</c:v>
                  </c:pt>
                  <c:pt idx="4">
                    <c:v>8.5391256382996751E-3</c:v>
                  </c:pt>
                </c:numCache>
              </c:numRef>
            </c:minus>
            <c:spPr>
              <a:noFill/>
              <a:ln w="19050" cap="flat" cmpd="sng" algn="ctr">
                <a:solidFill>
                  <a:schemeClr val="tx1"/>
                </a:solidFill>
                <a:round/>
              </a:ln>
              <a:effectLst/>
            </c:spPr>
          </c:errBars>
          <c:cat>
            <c:strRef>
              <c:f>Sayfa1!$D$4:$D$8</c:f>
              <c:strCache>
                <c:ptCount val="5"/>
                <c:pt idx="0">
                  <c:v>Agriculture</c:v>
                </c:pt>
                <c:pt idx="1">
                  <c:v>Pasture</c:v>
                </c:pt>
                <c:pt idx="2">
                  <c:v>Hazelnut</c:v>
                </c:pt>
                <c:pt idx="3">
                  <c:v>Beech </c:v>
                </c:pt>
                <c:pt idx="4">
                  <c:v>Spruce</c:v>
                </c:pt>
              </c:strCache>
            </c:strRef>
          </c:cat>
          <c:val>
            <c:numRef>
              <c:f>Sayfa1!$L$4:$L$8</c:f>
              <c:numCache>
                <c:formatCode>0.00</c:formatCode>
                <c:ptCount val="5"/>
                <c:pt idx="0">
                  <c:v>1.4874999999999998</c:v>
                </c:pt>
                <c:pt idx="1">
                  <c:v>1.4624999999999999</c:v>
                </c:pt>
                <c:pt idx="2">
                  <c:v>1.4100000000000001</c:v>
                </c:pt>
                <c:pt idx="3">
                  <c:v>1.3974999999999997</c:v>
                </c:pt>
                <c:pt idx="4">
                  <c:v>1.3975</c:v>
                </c:pt>
              </c:numCache>
            </c:numRef>
          </c:val>
          <c:extLst>
            <c:ext xmlns:c16="http://schemas.microsoft.com/office/drawing/2014/chart" uri="{C3380CC4-5D6E-409C-BE32-E72D297353CC}">
              <c16:uniqueId val="{00000002-6669-4F8C-B954-3B73325E47B3}"/>
            </c:ext>
          </c:extLst>
        </c:ser>
        <c:dLbls>
          <c:showLegendKey val="0"/>
          <c:showVal val="0"/>
          <c:showCatName val="0"/>
          <c:showSerName val="0"/>
          <c:showPercent val="0"/>
          <c:showBubbleSize val="0"/>
        </c:dLbls>
        <c:gapWidth val="219"/>
        <c:overlap val="-27"/>
        <c:axId val="302826080"/>
        <c:axId val="266693728"/>
      </c:barChart>
      <c:catAx>
        <c:axId val="3028260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tr-TR"/>
          </a:p>
        </c:txPr>
        <c:crossAx val="266693728"/>
        <c:crosses val="autoZero"/>
        <c:auto val="1"/>
        <c:lblAlgn val="ctr"/>
        <c:lblOffset val="100"/>
        <c:noMultiLvlLbl val="0"/>
      </c:catAx>
      <c:valAx>
        <c:axId val="266693728"/>
        <c:scaling>
          <c:orientation val="minMax"/>
          <c:max val="14"/>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tr-TR"/>
          </a:p>
        </c:txPr>
        <c:crossAx val="302826080"/>
        <c:crosses val="autoZero"/>
        <c:crossBetween val="between"/>
      </c:valAx>
      <c:spPr>
        <a:solidFill>
          <a:schemeClr val="bg1"/>
        </a:solidFill>
        <a:ln>
          <a:solidFill>
            <a:schemeClr val="tx1"/>
          </a:solidFill>
        </a:ln>
        <a:effectLst/>
      </c:spPr>
    </c:plotArea>
    <c:legend>
      <c:legendPos val="r"/>
      <c:layout>
        <c:manualLayout>
          <c:xMode val="edge"/>
          <c:yMode val="edge"/>
          <c:x val="0.14841622276063393"/>
          <c:y val="3.4697144723869276E-2"/>
          <c:w val="0.74352668775831654"/>
          <c:h val="8.678025256471061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tr-TR"/>
        </a:p>
      </c:txPr>
    </c:legend>
    <c:plotVisOnly val="1"/>
    <c:dispBlanksAs val="gap"/>
    <c:showDLblsOverMax val="0"/>
  </c:chart>
  <c:spPr>
    <a:solidFill>
      <a:schemeClr val="bg1">
        <a:lumMod val="85000"/>
      </a:schemeClr>
    </a:solidFill>
    <a:ln w="3175" cap="flat" cmpd="sng" algn="ctr">
      <a:solidFill>
        <a:schemeClr val="tx1"/>
      </a:solidFill>
      <a:round/>
    </a:ln>
    <a:effectLst/>
  </c:spPr>
  <c:txPr>
    <a:bodyPr/>
    <a:lstStyle/>
    <a:p>
      <a:pPr>
        <a:defRPr sz="1200">
          <a:solidFill>
            <a:schemeClr val="tx1"/>
          </a:solidFill>
          <a:latin typeface="Times New Roman" panose="02020603050405020304" pitchFamily="18" charset="0"/>
          <a:cs typeface="Times New Roman" panose="02020603050405020304" pitchFamily="18" charset="0"/>
        </a:defRPr>
      </a:pPr>
      <a:endParaRPr lang="tr-T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76843172381226E-2"/>
          <c:y val="0.14859243866654359"/>
          <c:w val="0.86416421177541491"/>
          <c:h val="0.68859429456436816"/>
        </c:manualLayout>
      </c:layout>
      <c:barChart>
        <c:barDir val="col"/>
        <c:grouping val="clustered"/>
        <c:varyColors val="0"/>
        <c:ser>
          <c:idx val="0"/>
          <c:order val="0"/>
          <c:tx>
            <c:strRef>
              <c:f>Sayfa1!$M$3</c:f>
              <c:strCache>
                <c:ptCount val="1"/>
                <c:pt idx="0">
                  <c:v>WP %</c:v>
                </c:pt>
              </c:strCache>
            </c:strRef>
          </c:tx>
          <c:spPr>
            <a:solidFill>
              <a:schemeClr val="bg1">
                <a:lumMod val="85000"/>
              </a:schemeClr>
            </a:solidFill>
            <a:ln>
              <a:solidFill>
                <a:schemeClr val="tx1"/>
              </a:solidFill>
            </a:ln>
            <a:effectLst/>
          </c:spPr>
          <c:invertIfNegative val="0"/>
          <c:errBars>
            <c:errBarType val="plus"/>
            <c:errValType val="cust"/>
            <c:noEndCap val="0"/>
            <c:plus>
              <c:numRef>
                <c:f>Sayfa1!$M$9:$M$13</c:f>
                <c:numCache>
                  <c:formatCode>General</c:formatCode>
                  <c:ptCount val="5"/>
                  <c:pt idx="0">
                    <c:v>0.33665016461206948</c:v>
                  </c:pt>
                  <c:pt idx="1">
                    <c:v>1.0664387777395696</c:v>
                  </c:pt>
                  <c:pt idx="2">
                    <c:v>1.6552945357246847</c:v>
                  </c:pt>
                  <c:pt idx="3">
                    <c:v>1.1693124760587588</c:v>
                  </c:pt>
                  <c:pt idx="4">
                    <c:v>0.7520804478245664</c:v>
                  </c:pt>
                </c:numCache>
              </c:numRef>
            </c:plus>
            <c:minus>
              <c:numRef>
                <c:f>Sayfa1!$K$9:$K$13</c:f>
                <c:numCache>
                  <c:formatCode>General</c:formatCode>
                  <c:ptCount val="5"/>
                  <c:pt idx="0">
                    <c:v>4.836923953643809E-2</c:v>
                  </c:pt>
                  <c:pt idx="1">
                    <c:v>0.18701047207754634</c:v>
                  </c:pt>
                  <c:pt idx="2">
                    <c:v>6.1779176642835526E-2</c:v>
                  </c:pt>
                  <c:pt idx="3">
                    <c:v>0.18241436346954701</c:v>
                  </c:pt>
                  <c:pt idx="4">
                    <c:v>0.10119082632992643</c:v>
                  </c:pt>
                </c:numCache>
              </c:numRef>
            </c:minus>
            <c:spPr>
              <a:noFill/>
              <a:ln w="9525" cap="flat" cmpd="sng" algn="ctr">
                <a:solidFill>
                  <a:schemeClr val="tx1">
                    <a:lumMod val="65000"/>
                    <a:lumOff val="35000"/>
                  </a:schemeClr>
                </a:solidFill>
                <a:round/>
              </a:ln>
              <a:effectLst/>
            </c:spPr>
          </c:errBars>
          <c:cat>
            <c:strRef>
              <c:f>Sayfa1!$D$4:$D$8</c:f>
              <c:strCache>
                <c:ptCount val="5"/>
                <c:pt idx="0">
                  <c:v>Agriculture</c:v>
                </c:pt>
                <c:pt idx="1">
                  <c:v>Pasture</c:v>
                </c:pt>
                <c:pt idx="2">
                  <c:v>Hazelnut</c:v>
                </c:pt>
                <c:pt idx="3">
                  <c:v>Beech </c:v>
                </c:pt>
                <c:pt idx="4">
                  <c:v>Spruce</c:v>
                </c:pt>
              </c:strCache>
            </c:strRef>
          </c:cat>
          <c:val>
            <c:numRef>
              <c:f>Sayfa1!$M$4:$M$8</c:f>
              <c:numCache>
                <c:formatCode>0.00</c:formatCode>
                <c:ptCount val="5"/>
                <c:pt idx="0">
                  <c:v>20.8</c:v>
                </c:pt>
                <c:pt idx="1">
                  <c:v>13.475</c:v>
                </c:pt>
                <c:pt idx="2">
                  <c:v>17.399999999999999</c:v>
                </c:pt>
                <c:pt idx="3">
                  <c:v>17.024999999999999</c:v>
                </c:pt>
                <c:pt idx="4">
                  <c:v>14.975000000000001</c:v>
                </c:pt>
              </c:numCache>
            </c:numRef>
          </c:val>
          <c:extLst>
            <c:ext xmlns:c16="http://schemas.microsoft.com/office/drawing/2014/chart" uri="{C3380CC4-5D6E-409C-BE32-E72D297353CC}">
              <c16:uniqueId val="{00000000-24B6-4A44-BDDE-0BAF35A03891}"/>
            </c:ext>
          </c:extLst>
        </c:ser>
        <c:ser>
          <c:idx val="1"/>
          <c:order val="1"/>
          <c:tx>
            <c:strRef>
              <c:f>Sayfa1!$N$3</c:f>
              <c:strCache>
                <c:ptCount val="1"/>
                <c:pt idx="0">
                  <c:v>FC %</c:v>
                </c:pt>
              </c:strCache>
            </c:strRef>
          </c:tx>
          <c:spPr>
            <a:solidFill>
              <a:schemeClr val="bg1">
                <a:lumMod val="50000"/>
              </a:schemeClr>
            </a:solidFill>
            <a:ln>
              <a:solidFill>
                <a:schemeClr val="tx1"/>
              </a:solidFill>
            </a:ln>
            <a:effectLst/>
          </c:spPr>
          <c:invertIfNegative val="0"/>
          <c:errBars>
            <c:errBarType val="plus"/>
            <c:errValType val="cust"/>
            <c:noEndCap val="0"/>
            <c:plus>
              <c:numRef>
                <c:f>Sayfa1!$N$9:$N$13</c:f>
                <c:numCache>
                  <c:formatCode>General</c:formatCode>
                  <c:ptCount val="5"/>
                  <c:pt idx="0">
                    <c:v>0.46075119822597022</c:v>
                  </c:pt>
                  <c:pt idx="1">
                    <c:v>1.5247950681976907</c:v>
                  </c:pt>
                  <c:pt idx="2">
                    <c:v>1.8323482201808692</c:v>
                  </c:pt>
                  <c:pt idx="3">
                    <c:v>1.8470697514351384</c:v>
                  </c:pt>
                  <c:pt idx="4">
                    <c:v>0.84705371730487056</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Sayfa1!$D$4:$D$8</c:f>
              <c:strCache>
                <c:ptCount val="5"/>
                <c:pt idx="0">
                  <c:v>Agriculture</c:v>
                </c:pt>
                <c:pt idx="1">
                  <c:v>Pasture</c:v>
                </c:pt>
                <c:pt idx="2">
                  <c:v>Hazelnut</c:v>
                </c:pt>
                <c:pt idx="3">
                  <c:v>Beech </c:v>
                </c:pt>
                <c:pt idx="4">
                  <c:v>Spruce</c:v>
                </c:pt>
              </c:strCache>
            </c:strRef>
          </c:cat>
          <c:val>
            <c:numRef>
              <c:f>Sayfa1!$N$4:$N$8</c:f>
              <c:numCache>
                <c:formatCode>0.00</c:formatCode>
                <c:ptCount val="5"/>
                <c:pt idx="0">
                  <c:v>32.524999999999999</c:v>
                </c:pt>
                <c:pt idx="1">
                  <c:v>23.4</c:v>
                </c:pt>
                <c:pt idx="2">
                  <c:v>29.049999999999997</c:v>
                </c:pt>
                <c:pt idx="3">
                  <c:v>28.7</c:v>
                </c:pt>
                <c:pt idx="4">
                  <c:v>26.150000000000002</c:v>
                </c:pt>
              </c:numCache>
            </c:numRef>
          </c:val>
          <c:extLst>
            <c:ext xmlns:c16="http://schemas.microsoft.com/office/drawing/2014/chart" uri="{C3380CC4-5D6E-409C-BE32-E72D297353CC}">
              <c16:uniqueId val="{00000001-24B6-4A44-BDDE-0BAF35A03891}"/>
            </c:ext>
          </c:extLst>
        </c:ser>
        <c:ser>
          <c:idx val="2"/>
          <c:order val="2"/>
          <c:tx>
            <c:strRef>
              <c:f>Sayfa1!$O$3</c:f>
              <c:strCache>
                <c:ptCount val="1"/>
                <c:pt idx="0">
                  <c:v>Saturation %</c:v>
                </c:pt>
              </c:strCache>
            </c:strRef>
          </c:tx>
          <c:spPr>
            <a:solidFill>
              <a:schemeClr val="tx1">
                <a:lumMod val="75000"/>
                <a:lumOff val="25000"/>
              </a:schemeClr>
            </a:solidFill>
            <a:ln>
              <a:solidFill>
                <a:schemeClr val="tx1"/>
              </a:solidFill>
            </a:ln>
            <a:effectLst/>
          </c:spPr>
          <c:invertIfNegative val="0"/>
          <c:errBars>
            <c:errBarType val="plus"/>
            <c:errValType val="cust"/>
            <c:noEndCap val="0"/>
            <c:plus>
              <c:numRef>
                <c:f>Sayfa1!$O$9:$O$13</c:f>
                <c:numCache>
                  <c:formatCode>General</c:formatCode>
                  <c:ptCount val="5"/>
                  <c:pt idx="0">
                    <c:v>0.36170890690351187</c:v>
                  </c:pt>
                  <c:pt idx="1">
                    <c:v>1.5113459784796694</c:v>
                  </c:pt>
                  <c:pt idx="2">
                    <c:v>0.61288253360656331</c:v>
                  </c:pt>
                  <c:pt idx="3">
                    <c:v>0.32403703492039104</c:v>
                  </c:pt>
                  <c:pt idx="4">
                    <c:v>0.31224989991991953</c:v>
                  </c:pt>
                </c:numCache>
              </c:numRef>
            </c:plus>
            <c:minus>
              <c:numRef>
                <c:f>Sayfa1!$L$9:$L$13</c:f>
                <c:numCache>
                  <c:formatCode>General</c:formatCode>
                  <c:ptCount val="5"/>
                  <c:pt idx="0">
                    <c:v>1.0307764064044178E-2</c:v>
                  </c:pt>
                  <c:pt idx="1">
                    <c:v>3.9237524556645177E-2</c:v>
                  </c:pt>
                  <c:pt idx="2">
                    <c:v>1.4719601443879696E-2</c:v>
                  </c:pt>
                  <c:pt idx="3">
                    <c:v>7.4999999999999945E-3</c:v>
                  </c:pt>
                  <c:pt idx="4">
                    <c:v>8.5391256382996751E-3</c:v>
                  </c:pt>
                </c:numCache>
              </c:numRef>
            </c:minus>
            <c:spPr>
              <a:noFill/>
              <a:ln w="19050" cap="flat" cmpd="sng" algn="ctr">
                <a:solidFill>
                  <a:schemeClr val="tx1"/>
                </a:solidFill>
                <a:round/>
              </a:ln>
              <a:effectLst/>
            </c:spPr>
          </c:errBars>
          <c:cat>
            <c:strRef>
              <c:f>Sayfa1!$D$4:$D$8</c:f>
              <c:strCache>
                <c:ptCount val="5"/>
                <c:pt idx="0">
                  <c:v>Agriculture</c:v>
                </c:pt>
                <c:pt idx="1">
                  <c:v>Pasture</c:v>
                </c:pt>
                <c:pt idx="2">
                  <c:v>Hazelnut</c:v>
                </c:pt>
                <c:pt idx="3">
                  <c:v>Beech </c:v>
                </c:pt>
                <c:pt idx="4">
                  <c:v>Spruce</c:v>
                </c:pt>
              </c:strCache>
            </c:strRef>
          </c:cat>
          <c:val>
            <c:numRef>
              <c:f>Sayfa1!$O$4:$O$8</c:f>
              <c:numCache>
                <c:formatCode>0.00</c:formatCode>
                <c:ptCount val="5"/>
                <c:pt idx="0">
                  <c:v>43.75</c:v>
                </c:pt>
                <c:pt idx="1">
                  <c:v>44.75</c:v>
                </c:pt>
                <c:pt idx="2">
                  <c:v>46.675000000000004</c:v>
                </c:pt>
                <c:pt idx="3">
                  <c:v>47.2</c:v>
                </c:pt>
                <c:pt idx="4">
                  <c:v>47.25</c:v>
                </c:pt>
              </c:numCache>
            </c:numRef>
          </c:val>
          <c:extLst>
            <c:ext xmlns:c16="http://schemas.microsoft.com/office/drawing/2014/chart" uri="{C3380CC4-5D6E-409C-BE32-E72D297353CC}">
              <c16:uniqueId val="{00000002-24B6-4A44-BDDE-0BAF35A03891}"/>
            </c:ext>
          </c:extLst>
        </c:ser>
        <c:dLbls>
          <c:showLegendKey val="0"/>
          <c:showVal val="0"/>
          <c:showCatName val="0"/>
          <c:showSerName val="0"/>
          <c:showPercent val="0"/>
          <c:showBubbleSize val="0"/>
        </c:dLbls>
        <c:gapWidth val="219"/>
        <c:overlap val="-27"/>
        <c:axId val="266688288"/>
        <c:axId val="266687200"/>
      </c:barChart>
      <c:catAx>
        <c:axId val="2666882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tr-TR"/>
          </a:p>
        </c:txPr>
        <c:crossAx val="266687200"/>
        <c:crosses val="autoZero"/>
        <c:auto val="1"/>
        <c:lblAlgn val="ctr"/>
        <c:lblOffset val="100"/>
        <c:noMultiLvlLbl val="0"/>
      </c:catAx>
      <c:valAx>
        <c:axId val="266687200"/>
        <c:scaling>
          <c:orientation val="minMax"/>
          <c:max val="10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tr-TR"/>
          </a:p>
        </c:txPr>
        <c:crossAx val="266688288"/>
        <c:crosses val="autoZero"/>
        <c:crossBetween val="between"/>
      </c:valAx>
      <c:spPr>
        <a:solidFill>
          <a:schemeClr val="bg1">
            <a:lumMod val="95000"/>
          </a:schemeClr>
        </a:solidFill>
        <a:ln>
          <a:solidFill>
            <a:schemeClr val="tx1"/>
          </a:solidFill>
        </a:ln>
        <a:effectLst/>
      </c:spPr>
    </c:plotArea>
    <c:legend>
      <c:legendPos val="r"/>
      <c:layout>
        <c:manualLayout>
          <c:xMode val="edge"/>
          <c:yMode val="edge"/>
          <c:x val="0.16504054141173408"/>
          <c:y val="2.842800614478147E-2"/>
          <c:w val="0.74352668775831654"/>
          <c:h val="8.678025256471061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tr-TR"/>
        </a:p>
      </c:txPr>
    </c:legend>
    <c:plotVisOnly val="1"/>
    <c:dispBlanksAs val="gap"/>
    <c:showDLblsOverMax val="0"/>
  </c:chart>
  <c:spPr>
    <a:solidFill>
      <a:schemeClr val="accent1">
        <a:lumMod val="40000"/>
        <a:lumOff val="60000"/>
      </a:schemeClr>
    </a:solidFill>
    <a:ln w="3175" cap="flat" cmpd="sng" algn="ctr">
      <a:solidFill>
        <a:schemeClr val="tx1"/>
      </a:solidFill>
      <a:round/>
    </a:ln>
    <a:effectLst/>
  </c:spPr>
  <c:txPr>
    <a:bodyPr/>
    <a:lstStyle/>
    <a:p>
      <a:pPr>
        <a:defRPr sz="1200">
          <a:solidFill>
            <a:schemeClr val="tx1"/>
          </a:solidFill>
          <a:latin typeface="Times New Roman" panose="02020603050405020304" pitchFamily="18" charset="0"/>
          <a:cs typeface="Times New Roman" panose="02020603050405020304" pitchFamily="18" charset="0"/>
        </a:defRPr>
      </a:pPr>
      <a:endParaRPr lang="tr-T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lumMod val="95000"/>
                  </a:schemeClr>
                </a:solidFill>
                <a:latin typeface="Times New Roman" panose="02020603050405020304" pitchFamily="18" charset="0"/>
                <a:ea typeface="+mn-ea"/>
                <a:cs typeface="Times New Roman" panose="02020603050405020304" pitchFamily="18" charset="0"/>
              </a:defRPr>
            </a:pPr>
            <a:r>
              <a:rPr lang="en-US" sz="1800" b="1">
                <a:solidFill>
                  <a:schemeClr val="bg1">
                    <a:lumMod val="95000"/>
                  </a:schemeClr>
                </a:solidFill>
              </a:rPr>
              <a:t>SOCS (t/ha)</a:t>
            </a:r>
          </a:p>
        </c:rich>
      </c:tx>
      <c:layout>
        <c:manualLayout>
          <c:xMode val="edge"/>
          <c:yMode val="edge"/>
          <c:x val="0.44595054180608679"/>
          <c:y val="3.968253968253968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bg1">
                  <a:lumMod val="95000"/>
                </a:schemeClr>
              </a:solidFill>
              <a:latin typeface="Times New Roman" panose="02020603050405020304" pitchFamily="18" charset="0"/>
              <a:ea typeface="+mn-ea"/>
              <a:cs typeface="Times New Roman" panose="02020603050405020304" pitchFamily="18" charset="0"/>
            </a:defRPr>
          </a:pPr>
          <a:endParaRPr lang="tr-TR"/>
        </a:p>
      </c:txPr>
    </c:title>
    <c:autoTitleDeleted val="0"/>
    <c:plotArea>
      <c:layout>
        <c:manualLayout>
          <c:layoutTarget val="inner"/>
          <c:xMode val="edge"/>
          <c:yMode val="edge"/>
          <c:x val="8.5665802571089161E-2"/>
          <c:y val="0.15101737402327578"/>
          <c:w val="0.88403828796257977"/>
          <c:h val="0.68271270778652682"/>
        </c:manualLayout>
      </c:layout>
      <c:barChart>
        <c:barDir val="col"/>
        <c:grouping val="clustered"/>
        <c:varyColors val="0"/>
        <c:ser>
          <c:idx val="0"/>
          <c:order val="0"/>
          <c:tx>
            <c:strRef>
              <c:f>Sayfa1!$E$3</c:f>
              <c:strCache>
                <c:ptCount val="1"/>
              </c:strCache>
            </c:strRef>
          </c:tx>
          <c:spPr>
            <a:solidFill>
              <a:schemeClr val="tx1">
                <a:lumMod val="50000"/>
                <a:lumOff val="50000"/>
              </a:schemeClr>
            </a:solidFill>
            <a:ln>
              <a:solidFill>
                <a:schemeClr val="tx1"/>
              </a:solidFill>
            </a:ln>
            <a:effectLst/>
          </c:spPr>
          <c:invertIfNegative val="0"/>
          <c:errBars>
            <c:errBarType val="plus"/>
            <c:errValType val="cust"/>
            <c:noEndCap val="0"/>
            <c:plus>
              <c:numRef>
                <c:f>Sayfa1!$E$9:$E$13</c:f>
                <c:numCache>
                  <c:formatCode>General</c:formatCode>
                  <c:ptCount val="5"/>
                  <c:pt idx="0">
                    <c:v>5.13</c:v>
                  </c:pt>
                  <c:pt idx="1">
                    <c:v>11.15</c:v>
                  </c:pt>
                  <c:pt idx="2">
                    <c:v>4.9000000000000004</c:v>
                  </c:pt>
                  <c:pt idx="3">
                    <c:v>6.8</c:v>
                  </c:pt>
                  <c:pt idx="4">
                    <c:v>17.3</c:v>
                  </c:pt>
                </c:numCache>
              </c:numRef>
            </c:plus>
            <c:minus>
              <c:numLit>
                <c:formatCode>General</c:formatCode>
                <c:ptCount val="1"/>
                <c:pt idx="0">
                  <c:v>1</c:v>
                </c:pt>
              </c:numLit>
            </c:minus>
            <c:spPr>
              <a:noFill/>
              <a:ln w="12700" cap="flat" cmpd="sng" algn="ctr">
                <a:solidFill>
                  <a:schemeClr val="tx1">
                    <a:lumMod val="65000"/>
                    <a:lumOff val="35000"/>
                  </a:schemeClr>
                </a:solidFill>
                <a:round/>
              </a:ln>
              <a:effectLst/>
            </c:spPr>
          </c:errBars>
          <c:cat>
            <c:strRef>
              <c:f>Sayfa1!$D$4:$D$8</c:f>
              <c:strCache>
                <c:ptCount val="5"/>
                <c:pt idx="0">
                  <c:v>Agriculture</c:v>
                </c:pt>
                <c:pt idx="1">
                  <c:v>Pasture</c:v>
                </c:pt>
                <c:pt idx="2">
                  <c:v>Hazelnut</c:v>
                </c:pt>
                <c:pt idx="3">
                  <c:v>Beech </c:v>
                </c:pt>
                <c:pt idx="4">
                  <c:v>Spruce</c:v>
                </c:pt>
              </c:strCache>
            </c:strRef>
          </c:cat>
          <c:val>
            <c:numRef>
              <c:f>Sayfa1!$E$4:$E$8</c:f>
              <c:numCache>
                <c:formatCode>0.00</c:formatCode>
                <c:ptCount val="5"/>
                <c:pt idx="0">
                  <c:v>69.42</c:v>
                </c:pt>
                <c:pt idx="1">
                  <c:v>123.17</c:v>
                </c:pt>
                <c:pt idx="2">
                  <c:v>180.96</c:v>
                </c:pt>
                <c:pt idx="3">
                  <c:v>179.29</c:v>
                </c:pt>
                <c:pt idx="4">
                  <c:v>410.7</c:v>
                </c:pt>
              </c:numCache>
            </c:numRef>
          </c:val>
          <c:extLst>
            <c:ext xmlns:c16="http://schemas.microsoft.com/office/drawing/2014/chart" uri="{C3380CC4-5D6E-409C-BE32-E72D297353CC}">
              <c16:uniqueId val="{00000000-FEDD-4EE6-8FFE-95020EE2B59C}"/>
            </c:ext>
          </c:extLst>
        </c:ser>
        <c:dLbls>
          <c:showLegendKey val="0"/>
          <c:showVal val="0"/>
          <c:showCatName val="0"/>
          <c:showSerName val="0"/>
          <c:showPercent val="0"/>
          <c:showBubbleSize val="0"/>
        </c:dLbls>
        <c:gapWidth val="219"/>
        <c:overlap val="-27"/>
        <c:axId val="601967376"/>
        <c:axId val="302821184"/>
      </c:barChart>
      <c:catAx>
        <c:axId val="6019673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tr-TR"/>
          </a:p>
        </c:txPr>
        <c:crossAx val="302821184"/>
        <c:crosses val="autoZero"/>
        <c:auto val="1"/>
        <c:lblAlgn val="ctr"/>
        <c:lblOffset val="100"/>
        <c:noMultiLvlLbl val="0"/>
      </c:catAx>
      <c:valAx>
        <c:axId val="302821184"/>
        <c:scaling>
          <c:orientation val="minMax"/>
          <c:max val="55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95000"/>
                  </a:schemeClr>
                </a:solidFill>
                <a:latin typeface="Times New Roman" panose="02020603050405020304" pitchFamily="18" charset="0"/>
                <a:ea typeface="+mn-ea"/>
                <a:cs typeface="Times New Roman" panose="02020603050405020304" pitchFamily="18" charset="0"/>
              </a:defRPr>
            </a:pPr>
            <a:endParaRPr lang="tr-TR"/>
          </a:p>
        </c:txPr>
        <c:crossAx val="601967376"/>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200" b="0" i="0" u="none" strike="noStrike" kern="1200" baseline="0">
                <a:solidFill>
                  <a:schemeClr val="bg1">
                    <a:lumMod val="95000"/>
                  </a:schemeClr>
                </a:solidFill>
                <a:latin typeface="Times New Roman" panose="02020603050405020304" pitchFamily="18" charset="0"/>
                <a:ea typeface="+mn-ea"/>
                <a:cs typeface="Times New Roman" panose="02020603050405020304" pitchFamily="18" charset="0"/>
              </a:defRPr>
            </a:pPr>
            <a:endParaRPr lang="tr-TR"/>
          </a:p>
        </c:txPr>
      </c:dTable>
      <c:spPr>
        <a:solidFill>
          <a:schemeClr val="bg1"/>
        </a:solidFill>
        <a:ln>
          <a:solidFill>
            <a:schemeClr val="tx1"/>
          </a:solidFill>
        </a:ln>
        <a:effectLst/>
      </c:spPr>
    </c:plotArea>
    <c:plotVisOnly val="1"/>
    <c:dispBlanksAs val="gap"/>
    <c:showDLblsOverMax val="0"/>
  </c:chart>
  <c:spPr>
    <a:solidFill>
      <a:schemeClr val="accent4">
        <a:lumMod val="75000"/>
      </a:schemeClr>
    </a:solidFill>
    <a:ln w="9525" cap="flat" cmpd="sng" algn="ctr">
      <a:solidFill>
        <a:schemeClr val="tx1"/>
      </a:solidFill>
      <a:round/>
    </a:ln>
    <a:effectLst/>
  </c:spPr>
  <c:txPr>
    <a:bodyPr/>
    <a:lstStyle/>
    <a:p>
      <a:pPr>
        <a:defRPr sz="1200">
          <a:solidFill>
            <a:schemeClr val="tx1"/>
          </a:solidFill>
          <a:latin typeface="Times New Roman" panose="02020603050405020304" pitchFamily="18" charset="0"/>
          <a:cs typeface="Times New Roman" panose="02020603050405020304" pitchFamily="18" charset="0"/>
        </a:defRPr>
      </a:pPr>
      <a:endParaRPr lang="tr-T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w="3175">
          <a:noFill/>
        </a:ln>
        <a:effectLst/>
      </c:spPr>
      <c:txPr>
        <a:bodyPr rot="0" spcFirstLastPara="1" vertOverflow="ellipsis" vert="horz" wrap="square" anchor="ctr" anchorCtr="1"/>
        <a:lstStyle/>
        <a:p>
          <a:pPr>
            <a:defRPr sz="144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tr-TR"/>
        </a:p>
      </c:txPr>
    </c:title>
    <c:autoTitleDeleted val="0"/>
    <c:plotArea>
      <c:layout>
        <c:manualLayout>
          <c:layoutTarget val="inner"/>
          <c:xMode val="edge"/>
          <c:yMode val="edge"/>
          <c:x val="0.11476452319072263"/>
          <c:y val="0.11899623382683414"/>
          <c:w val="0.83505176446479934"/>
          <c:h val="0.64633935387384789"/>
        </c:manualLayout>
      </c:layout>
      <c:barChart>
        <c:barDir val="col"/>
        <c:grouping val="clustered"/>
        <c:varyColors val="0"/>
        <c:ser>
          <c:idx val="0"/>
          <c:order val="0"/>
          <c:tx>
            <c:strRef>
              <c:f>Sayfa1!$F$3</c:f>
              <c:strCache>
                <c:ptCount val="1"/>
              </c:strCache>
            </c:strRef>
          </c:tx>
          <c:spPr>
            <a:solidFill>
              <a:srgbClr val="FF0000"/>
            </a:solidFill>
            <a:ln>
              <a:solidFill>
                <a:schemeClr val="tx1"/>
              </a:solidFill>
            </a:ln>
            <a:effectLst/>
          </c:spPr>
          <c:invertIfNegative val="0"/>
          <c:errBars>
            <c:errBarType val="plus"/>
            <c:errValType val="cust"/>
            <c:noEndCap val="0"/>
            <c:plus>
              <c:numRef>
                <c:f>Sayfa1!$F$9:$F$13</c:f>
                <c:numCache>
                  <c:formatCode>General</c:formatCode>
                  <c:ptCount val="5"/>
                  <c:pt idx="0">
                    <c:v>0.45</c:v>
                  </c:pt>
                  <c:pt idx="1">
                    <c:v>0.56000000000000005</c:v>
                  </c:pt>
                  <c:pt idx="2">
                    <c:v>0.66</c:v>
                  </c:pt>
                  <c:pt idx="3">
                    <c:v>0.21</c:v>
                  </c:pt>
                  <c:pt idx="4">
                    <c:v>7.0000000000000007E-2</c:v>
                  </c:pt>
                </c:numCache>
              </c:numRef>
            </c:plus>
            <c:minus>
              <c:numLit>
                <c:formatCode>General</c:formatCode>
                <c:ptCount val="1"/>
                <c:pt idx="0">
                  <c:v>1</c:v>
                </c:pt>
              </c:numLit>
            </c:minus>
            <c:spPr>
              <a:noFill/>
              <a:ln w="12700" cap="flat" cmpd="sng" algn="ctr">
                <a:solidFill>
                  <a:schemeClr val="tx1">
                    <a:lumMod val="65000"/>
                    <a:lumOff val="35000"/>
                  </a:schemeClr>
                </a:solidFill>
                <a:round/>
              </a:ln>
              <a:effectLst/>
            </c:spPr>
          </c:errBars>
          <c:cat>
            <c:strRef>
              <c:f>Sayfa1!$D$4:$D$8</c:f>
              <c:strCache>
                <c:ptCount val="5"/>
                <c:pt idx="0">
                  <c:v>Agriculture</c:v>
                </c:pt>
                <c:pt idx="1">
                  <c:v>Pasture</c:v>
                </c:pt>
                <c:pt idx="2">
                  <c:v>Hazelnut</c:v>
                </c:pt>
                <c:pt idx="3">
                  <c:v>Beech </c:v>
                </c:pt>
                <c:pt idx="4">
                  <c:v>Spruce</c:v>
                </c:pt>
              </c:strCache>
            </c:strRef>
          </c:cat>
          <c:val>
            <c:numRef>
              <c:f>Sayfa1!$F$4:$F$8</c:f>
              <c:numCache>
                <c:formatCode>0.00</c:formatCode>
                <c:ptCount val="5"/>
                <c:pt idx="0">
                  <c:v>23.77</c:v>
                </c:pt>
                <c:pt idx="1">
                  <c:v>10.48</c:v>
                </c:pt>
                <c:pt idx="2">
                  <c:v>8.19</c:v>
                </c:pt>
                <c:pt idx="3">
                  <c:v>3.47</c:v>
                </c:pt>
                <c:pt idx="4">
                  <c:v>1.36</c:v>
                </c:pt>
              </c:numCache>
            </c:numRef>
          </c:val>
          <c:extLst>
            <c:ext xmlns:c16="http://schemas.microsoft.com/office/drawing/2014/chart" uri="{C3380CC4-5D6E-409C-BE32-E72D297353CC}">
              <c16:uniqueId val="{00000000-757E-4EBD-A775-34D83D661184}"/>
            </c:ext>
          </c:extLst>
        </c:ser>
        <c:dLbls>
          <c:showLegendKey val="0"/>
          <c:showVal val="0"/>
          <c:showCatName val="0"/>
          <c:showSerName val="0"/>
          <c:showPercent val="0"/>
          <c:showBubbleSize val="0"/>
        </c:dLbls>
        <c:gapWidth val="219"/>
        <c:overlap val="-27"/>
        <c:axId val="601961392"/>
        <c:axId val="601966288"/>
      </c:barChart>
      <c:catAx>
        <c:axId val="6019613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tr-TR"/>
          </a:p>
        </c:txPr>
        <c:crossAx val="601966288"/>
        <c:crosses val="autoZero"/>
        <c:auto val="1"/>
        <c:lblAlgn val="ctr"/>
        <c:lblOffset val="100"/>
        <c:noMultiLvlLbl val="0"/>
      </c:catAx>
      <c:valAx>
        <c:axId val="601966288"/>
        <c:scaling>
          <c:orientation val="minMax"/>
          <c:max val="3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lumMod val="95000"/>
                  </a:schemeClr>
                </a:solidFill>
                <a:latin typeface="Times New Roman" panose="02020603050405020304" pitchFamily="18" charset="0"/>
                <a:ea typeface="+mn-ea"/>
                <a:cs typeface="Times New Roman" panose="02020603050405020304" pitchFamily="18" charset="0"/>
              </a:defRPr>
            </a:pPr>
            <a:endParaRPr lang="tr-TR"/>
          </a:p>
        </c:txPr>
        <c:crossAx val="601961392"/>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200" b="1" i="0" u="none" strike="noStrike" kern="1200" baseline="0">
                <a:solidFill>
                  <a:schemeClr val="bg1">
                    <a:lumMod val="95000"/>
                  </a:schemeClr>
                </a:solidFill>
                <a:latin typeface="Times New Roman" panose="02020603050405020304" pitchFamily="18" charset="0"/>
                <a:ea typeface="+mn-ea"/>
                <a:cs typeface="Times New Roman" panose="02020603050405020304" pitchFamily="18" charset="0"/>
              </a:defRPr>
            </a:pPr>
            <a:endParaRPr lang="tr-TR"/>
          </a:p>
        </c:txPr>
      </c:dTable>
      <c:spPr>
        <a:solidFill>
          <a:schemeClr val="bg1">
            <a:lumMod val="95000"/>
          </a:schemeClr>
        </a:solidFill>
        <a:ln w="3175">
          <a:solidFill>
            <a:schemeClr val="tx1"/>
          </a:solidFill>
        </a:ln>
        <a:effectLst/>
      </c:spPr>
    </c:plotArea>
    <c:plotVisOnly val="1"/>
    <c:dispBlanksAs val="gap"/>
    <c:showDLblsOverMax val="0"/>
  </c:chart>
  <c:spPr>
    <a:solidFill>
      <a:schemeClr val="accent4">
        <a:lumMod val="75000"/>
      </a:schemeClr>
    </a:solidFill>
    <a:ln w="9525" cap="flat" cmpd="sng" algn="ctr">
      <a:solidFill>
        <a:schemeClr val="tx1"/>
      </a:solidFill>
      <a:round/>
    </a:ln>
    <a:effectLst/>
  </c:spPr>
  <c:txPr>
    <a:bodyPr/>
    <a:lstStyle/>
    <a:p>
      <a:pPr>
        <a:defRPr sz="1200">
          <a:solidFill>
            <a:schemeClr val="tx1"/>
          </a:solidFill>
          <a:latin typeface="Times New Roman" panose="02020603050405020304" pitchFamily="18" charset="0"/>
          <a:cs typeface="Times New Roman" panose="02020603050405020304" pitchFamily="18" charset="0"/>
        </a:defRPr>
      </a:pPr>
      <a:endParaRPr lang="tr-T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2DB35-E9FE-4EE8-979A-EC49DAF7A35E}" type="doc">
      <dgm:prSet loTypeId="urn:microsoft.com/office/officeart/2005/8/layout/orgChart1" loCatId="hierarchy" qsTypeId="urn:microsoft.com/office/officeart/2005/8/quickstyle/3d1" qsCatId="3D" csTypeId="urn:microsoft.com/office/officeart/2005/8/colors/accent2_3" csCatId="accent2" phldr="1"/>
      <dgm:spPr/>
      <dgm:t>
        <a:bodyPr/>
        <a:lstStyle/>
        <a:p>
          <a:endParaRPr lang="tr-TR"/>
        </a:p>
      </dgm:t>
    </dgm:pt>
    <dgm:pt modelId="{86792C51-5ABA-4DB3-B03D-7B586419541C}">
      <dgm:prSet phldrT="[Metin]" custT="1"/>
      <dgm:spPr>
        <a:solidFill>
          <a:schemeClr val="accent3">
            <a:lumMod val="75000"/>
          </a:schemeClr>
        </a:solidFill>
      </dgm:spPr>
      <dgm:t>
        <a:bodyPr/>
        <a:lstStyle/>
        <a:p>
          <a:r>
            <a:rPr lang="tr-TR" sz="1800" dirty="0" smtClean="0">
              <a:solidFill>
                <a:schemeClr val="bg1">
                  <a:lumMod val="95000"/>
                </a:schemeClr>
              </a:solidFill>
            </a:rPr>
            <a:t> </a:t>
          </a:r>
          <a:r>
            <a:rPr lang="tr-TR" sz="2000" b="1" dirty="0" smtClean="0">
              <a:solidFill>
                <a:schemeClr val="bg1">
                  <a:lumMod val="95000"/>
                </a:schemeClr>
              </a:solidFill>
            </a:rPr>
            <a:t>Factors Affecting Soil Loss</a:t>
          </a:r>
          <a:endParaRPr lang="tr-TR" sz="2000" b="1" dirty="0">
            <a:solidFill>
              <a:schemeClr val="bg1">
                <a:lumMod val="95000"/>
              </a:schemeClr>
            </a:solidFill>
          </a:endParaRPr>
        </a:p>
      </dgm:t>
    </dgm:pt>
    <dgm:pt modelId="{40002FC9-3ADF-496D-90A1-32F9AA777DD6}" type="parTrans" cxnId="{13C82B5A-E599-45C8-9FA4-402DA4663D74}">
      <dgm:prSet/>
      <dgm:spPr/>
      <dgm:t>
        <a:bodyPr/>
        <a:lstStyle/>
        <a:p>
          <a:endParaRPr lang="tr-TR"/>
        </a:p>
      </dgm:t>
    </dgm:pt>
    <dgm:pt modelId="{A45B97C5-26A0-471F-9207-37598B2112A2}" type="sibTrans" cxnId="{13C82B5A-E599-45C8-9FA4-402DA4663D74}">
      <dgm:prSet/>
      <dgm:spPr/>
      <dgm:t>
        <a:bodyPr/>
        <a:lstStyle/>
        <a:p>
          <a:endParaRPr lang="tr-TR"/>
        </a:p>
      </dgm:t>
    </dgm:pt>
    <dgm:pt modelId="{3591FCC4-821C-4FE5-9044-17DDEF59A787}">
      <dgm:prSet phldrT="[Metin]" custT="1"/>
      <dgm:spPr>
        <a:solidFill>
          <a:schemeClr val="accent1">
            <a:lumMod val="40000"/>
            <a:lumOff val="60000"/>
          </a:schemeClr>
        </a:solidFill>
      </dgm:spPr>
      <dgm:t>
        <a:bodyPr/>
        <a:lstStyle/>
        <a:p>
          <a:r>
            <a:rPr lang="tr-TR" sz="1800" dirty="0" smtClean="0">
              <a:solidFill>
                <a:schemeClr val="tx1"/>
              </a:solidFill>
            </a:rPr>
            <a:t>Climatic</a:t>
          </a:r>
          <a:endParaRPr lang="tr-TR" sz="1800" dirty="0">
            <a:solidFill>
              <a:schemeClr val="tx1"/>
            </a:solidFill>
          </a:endParaRPr>
        </a:p>
      </dgm:t>
    </dgm:pt>
    <dgm:pt modelId="{914AEDCC-3537-4D43-86E0-6CE9BFF9EEDB}" type="parTrans" cxnId="{5DFC729E-8562-4BDE-AD5A-7DF51F9577F2}">
      <dgm:prSet/>
      <dgm:spPr/>
      <dgm:t>
        <a:bodyPr/>
        <a:lstStyle/>
        <a:p>
          <a:endParaRPr lang="tr-TR" sz="2400">
            <a:solidFill>
              <a:schemeClr val="tx1"/>
            </a:solidFill>
          </a:endParaRPr>
        </a:p>
      </dgm:t>
    </dgm:pt>
    <dgm:pt modelId="{D335B1E2-4566-43E3-9334-C65400960B50}" type="sibTrans" cxnId="{5DFC729E-8562-4BDE-AD5A-7DF51F9577F2}">
      <dgm:prSet/>
      <dgm:spPr/>
      <dgm:t>
        <a:bodyPr/>
        <a:lstStyle/>
        <a:p>
          <a:endParaRPr lang="tr-TR"/>
        </a:p>
      </dgm:t>
    </dgm:pt>
    <dgm:pt modelId="{AAEC7061-AA9C-4733-A752-E0FC8B0C256D}">
      <dgm:prSet phldrT="[Metin]" custT="1"/>
      <dgm:spPr>
        <a:solidFill>
          <a:srgbClr val="FFC000"/>
        </a:solidFill>
      </dgm:spPr>
      <dgm:t>
        <a:bodyPr/>
        <a:lstStyle/>
        <a:p>
          <a:pPr>
            <a:lnSpc>
              <a:spcPct val="100000"/>
            </a:lnSpc>
            <a:spcAft>
              <a:spcPts val="0"/>
            </a:spcAft>
          </a:pPr>
          <a:r>
            <a:rPr lang="tr-TR" sz="2000" dirty="0" smtClean="0">
              <a:solidFill>
                <a:schemeClr val="tx1"/>
              </a:solidFill>
            </a:rPr>
            <a:t>Protective</a:t>
          </a:r>
        </a:p>
        <a:p>
          <a:pPr>
            <a:lnSpc>
              <a:spcPct val="100000"/>
            </a:lnSpc>
            <a:spcAft>
              <a:spcPts val="0"/>
            </a:spcAft>
          </a:pPr>
          <a:r>
            <a:rPr lang="tr-TR" sz="1400" dirty="0" err="1" smtClean="0">
              <a:solidFill>
                <a:schemeClr val="tx1"/>
              </a:solidFill>
            </a:rPr>
            <a:t>prevention</a:t>
          </a:r>
          <a:endParaRPr lang="tr-TR" sz="1400" dirty="0">
            <a:solidFill>
              <a:schemeClr val="tx1"/>
            </a:solidFill>
          </a:endParaRPr>
        </a:p>
      </dgm:t>
    </dgm:pt>
    <dgm:pt modelId="{F2489331-39F5-4A2B-8D1E-6AA4AEF19753}" type="parTrans" cxnId="{4A32F702-8A6E-4690-A9D7-E017754B7E26}">
      <dgm:prSet/>
      <dgm:spPr/>
      <dgm:t>
        <a:bodyPr/>
        <a:lstStyle/>
        <a:p>
          <a:endParaRPr lang="tr-TR" sz="2400">
            <a:solidFill>
              <a:schemeClr val="tx1"/>
            </a:solidFill>
          </a:endParaRPr>
        </a:p>
      </dgm:t>
    </dgm:pt>
    <dgm:pt modelId="{D6A58CCF-7C39-42DD-945E-A77526C7E54C}" type="sibTrans" cxnId="{4A32F702-8A6E-4690-A9D7-E017754B7E26}">
      <dgm:prSet/>
      <dgm:spPr/>
      <dgm:t>
        <a:bodyPr/>
        <a:lstStyle/>
        <a:p>
          <a:endParaRPr lang="tr-TR"/>
        </a:p>
      </dgm:t>
    </dgm:pt>
    <dgm:pt modelId="{B5581D58-F682-4A83-9C27-71F81AAA3D35}">
      <dgm:prSet phldrT="[Metin]" custT="1"/>
      <dgm:spPr>
        <a:solidFill>
          <a:schemeClr val="accent4">
            <a:lumMod val="75000"/>
          </a:schemeClr>
        </a:solidFill>
      </dgm:spPr>
      <dgm:t>
        <a:bodyPr/>
        <a:lstStyle/>
        <a:p>
          <a:r>
            <a:rPr lang="tr-TR" sz="2000" dirty="0" smtClean="0">
              <a:solidFill>
                <a:schemeClr val="tx1"/>
              </a:solidFill>
            </a:rPr>
            <a:t>Edaphic</a:t>
          </a:r>
          <a:endParaRPr lang="tr-TR" sz="2000" dirty="0">
            <a:solidFill>
              <a:schemeClr val="tx1"/>
            </a:solidFill>
          </a:endParaRPr>
        </a:p>
      </dgm:t>
    </dgm:pt>
    <dgm:pt modelId="{987B9C09-BEF0-432B-B71C-C6D75E67B266}" type="parTrans" cxnId="{8BE1FC27-FC71-4935-A2DE-17127126AD36}">
      <dgm:prSet/>
      <dgm:spPr/>
      <dgm:t>
        <a:bodyPr/>
        <a:lstStyle/>
        <a:p>
          <a:endParaRPr lang="tr-TR"/>
        </a:p>
      </dgm:t>
    </dgm:pt>
    <dgm:pt modelId="{F7097287-DCA0-496F-946F-543DB8FFBA7D}" type="sibTrans" cxnId="{8BE1FC27-FC71-4935-A2DE-17127126AD36}">
      <dgm:prSet/>
      <dgm:spPr/>
      <dgm:t>
        <a:bodyPr/>
        <a:lstStyle/>
        <a:p>
          <a:endParaRPr lang="tr-TR"/>
        </a:p>
      </dgm:t>
    </dgm:pt>
    <dgm:pt modelId="{AAB51937-F166-4D67-9147-214482D50A7C}">
      <dgm:prSet phldrT="[Metin]" custT="1"/>
      <dgm:spPr>
        <a:solidFill>
          <a:schemeClr val="accent2">
            <a:lumMod val="60000"/>
            <a:lumOff val="40000"/>
          </a:schemeClr>
        </a:solidFill>
      </dgm:spPr>
      <dgm:t>
        <a:bodyPr/>
        <a:lstStyle/>
        <a:p>
          <a:r>
            <a:rPr lang="tr-TR" sz="2000" dirty="0" smtClean="0">
              <a:solidFill>
                <a:schemeClr val="tx1"/>
              </a:solidFill>
            </a:rPr>
            <a:t>Topographic</a:t>
          </a:r>
          <a:endParaRPr lang="tr-TR" sz="2000" dirty="0">
            <a:solidFill>
              <a:schemeClr val="tx1"/>
            </a:solidFill>
          </a:endParaRPr>
        </a:p>
      </dgm:t>
    </dgm:pt>
    <dgm:pt modelId="{5B73F819-D7DD-4EF4-99AA-85C401C53463}" type="parTrans" cxnId="{C091ECD2-7B69-4DDD-BC25-66E6BA2C01C7}">
      <dgm:prSet/>
      <dgm:spPr/>
      <dgm:t>
        <a:bodyPr/>
        <a:lstStyle/>
        <a:p>
          <a:endParaRPr lang="tr-TR"/>
        </a:p>
      </dgm:t>
    </dgm:pt>
    <dgm:pt modelId="{3E180549-4747-48C9-A8CF-42295BE2527C}" type="sibTrans" cxnId="{C091ECD2-7B69-4DDD-BC25-66E6BA2C01C7}">
      <dgm:prSet/>
      <dgm:spPr/>
      <dgm:t>
        <a:bodyPr/>
        <a:lstStyle/>
        <a:p>
          <a:endParaRPr lang="tr-TR"/>
        </a:p>
      </dgm:t>
    </dgm:pt>
    <dgm:pt modelId="{1D7BCC84-B1C1-44D3-A6B1-212D87F75530}">
      <dgm:prSet phldrT="[Metin]" custT="1"/>
      <dgm:spPr>
        <a:solidFill>
          <a:srgbClr val="92D050"/>
        </a:solidFill>
      </dgm:spPr>
      <dgm:t>
        <a:bodyPr/>
        <a:lstStyle/>
        <a:p>
          <a:pPr>
            <a:lnSpc>
              <a:spcPct val="100000"/>
            </a:lnSpc>
            <a:spcAft>
              <a:spcPts val="0"/>
            </a:spcAft>
          </a:pPr>
          <a:r>
            <a:rPr lang="tr-TR" sz="2000" dirty="0" smtClean="0">
              <a:solidFill>
                <a:schemeClr val="tx1"/>
              </a:solidFill>
            </a:rPr>
            <a:t>Vegetative</a:t>
          </a:r>
          <a:endParaRPr lang="tr-TR" sz="2000" dirty="0">
            <a:solidFill>
              <a:schemeClr val="tx1"/>
            </a:solidFill>
          </a:endParaRPr>
        </a:p>
      </dgm:t>
    </dgm:pt>
    <dgm:pt modelId="{B8D4DF1A-A77E-4589-BD67-BD24F02992FF}" type="parTrans" cxnId="{B70AA0E9-82BB-43FE-93C5-C61C17E3CCFA}">
      <dgm:prSet/>
      <dgm:spPr/>
      <dgm:t>
        <a:bodyPr/>
        <a:lstStyle/>
        <a:p>
          <a:endParaRPr lang="tr-TR"/>
        </a:p>
      </dgm:t>
    </dgm:pt>
    <dgm:pt modelId="{67664C54-53E0-4BA6-8E3E-7620B465EA8C}" type="sibTrans" cxnId="{B70AA0E9-82BB-43FE-93C5-C61C17E3CCFA}">
      <dgm:prSet/>
      <dgm:spPr/>
      <dgm:t>
        <a:bodyPr/>
        <a:lstStyle/>
        <a:p>
          <a:endParaRPr lang="tr-TR"/>
        </a:p>
      </dgm:t>
    </dgm:pt>
    <dgm:pt modelId="{3B24B86D-C3CA-4FAB-A92D-712FFE0D7EF0}" type="pres">
      <dgm:prSet presAssocID="{F562DB35-E9FE-4EE8-979A-EC49DAF7A35E}" presName="hierChild1" presStyleCnt="0">
        <dgm:presLayoutVars>
          <dgm:orgChart val="1"/>
          <dgm:chPref val="1"/>
          <dgm:dir/>
          <dgm:animOne val="branch"/>
          <dgm:animLvl val="lvl"/>
          <dgm:resizeHandles/>
        </dgm:presLayoutVars>
      </dgm:prSet>
      <dgm:spPr/>
      <dgm:t>
        <a:bodyPr/>
        <a:lstStyle/>
        <a:p>
          <a:endParaRPr lang="tr-TR"/>
        </a:p>
      </dgm:t>
    </dgm:pt>
    <dgm:pt modelId="{D6A6F978-CDE7-4167-B79D-E9B3D807C711}" type="pres">
      <dgm:prSet presAssocID="{86792C51-5ABA-4DB3-B03D-7B586419541C}" presName="hierRoot1" presStyleCnt="0">
        <dgm:presLayoutVars>
          <dgm:hierBranch val="init"/>
        </dgm:presLayoutVars>
      </dgm:prSet>
      <dgm:spPr/>
    </dgm:pt>
    <dgm:pt modelId="{9025C353-AC58-4871-A559-7BC61DA52D66}" type="pres">
      <dgm:prSet presAssocID="{86792C51-5ABA-4DB3-B03D-7B586419541C}" presName="rootComposite1" presStyleCnt="0"/>
      <dgm:spPr/>
    </dgm:pt>
    <dgm:pt modelId="{B91EA598-2084-490E-900B-36F9D4758B7D}" type="pres">
      <dgm:prSet presAssocID="{86792C51-5ABA-4DB3-B03D-7B586419541C}" presName="rootText1" presStyleLbl="node0" presStyleIdx="0" presStyleCnt="1" custScaleX="257917" custScaleY="177832" custLinFactNeighborX="-26041" custLinFactNeighborY="-27748">
        <dgm:presLayoutVars>
          <dgm:chPref val="3"/>
        </dgm:presLayoutVars>
      </dgm:prSet>
      <dgm:spPr/>
      <dgm:t>
        <a:bodyPr/>
        <a:lstStyle/>
        <a:p>
          <a:endParaRPr lang="tr-TR"/>
        </a:p>
      </dgm:t>
    </dgm:pt>
    <dgm:pt modelId="{6150F83B-3B75-45E3-85F8-CE9C6AE40EE4}" type="pres">
      <dgm:prSet presAssocID="{86792C51-5ABA-4DB3-B03D-7B586419541C}" presName="rootConnector1" presStyleLbl="node1" presStyleIdx="0" presStyleCnt="0"/>
      <dgm:spPr/>
      <dgm:t>
        <a:bodyPr/>
        <a:lstStyle/>
        <a:p>
          <a:endParaRPr lang="tr-TR"/>
        </a:p>
      </dgm:t>
    </dgm:pt>
    <dgm:pt modelId="{2CB97B04-F6FA-4AC0-8A40-9DB82D763C7D}" type="pres">
      <dgm:prSet presAssocID="{86792C51-5ABA-4DB3-B03D-7B586419541C}" presName="hierChild2" presStyleCnt="0"/>
      <dgm:spPr/>
    </dgm:pt>
    <dgm:pt modelId="{17685502-5F77-4D48-B608-4401AE7B4AC5}" type="pres">
      <dgm:prSet presAssocID="{914AEDCC-3537-4D43-86E0-6CE9BFF9EEDB}" presName="Name37" presStyleLbl="parChTrans1D2" presStyleIdx="0" presStyleCnt="5"/>
      <dgm:spPr/>
      <dgm:t>
        <a:bodyPr/>
        <a:lstStyle/>
        <a:p>
          <a:endParaRPr lang="tr-TR"/>
        </a:p>
      </dgm:t>
    </dgm:pt>
    <dgm:pt modelId="{C58A9670-507B-4169-80E2-A4ADD77BDA69}" type="pres">
      <dgm:prSet presAssocID="{3591FCC4-821C-4FE5-9044-17DDEF59A787}" presName="hierRoot2" presStyleCnt="0">
        <dgm:presLayoutVars>
          <dgm:hierBranch val="init"/>
        </dgm:presLayoutVars>
      </dgm:prSet>
      <dgm:spPr/>
    </dgm:pt>
    <dgm:pt modelId="{E2A63EFB-FA5C-41BE-AE66-E9DD9B1CA708}" type="pres">
      <dgm:prSet presAssocID="{3591FCC4-821C-4FE5-9044-17DDEF59A787}" presName="rootComposite" presStyleCnt="0"/>
      <dgm:spPr/>
    </dgm:pt>
    <dgm:pt modelId="{FA279623-2265-4F0D-96E2-938B4E5F6CC6}" type="pres">
      <dgm:prSet presAssocID="{3591FCC4-821C-4FE5-9044-17DDEF59A787}" presName="rootText" presStyleLbl="node2" presStyleIdx="0" presStyleCnt="5" custScaleX="210631" custScaleY="160419" custLinFactX="-79151" custLinFactNeighborX="-100000" custLinFactNeighborY="15786">
        <dgm:presLayoutVars>
          <dgm:chPref val="3"/>
        </dgm:presLayoutVars>
      </dgm:prSet>
      <dgm:spPr/>
      <dgm:t>
        <a:bodyPr/>
        <a:lstStyle/>
        <a:p>
          <a:endParaRPr lang="tr-TR"/>
        </a:p>
      </dgm:t>
    </dgm:pt>
    <dgm:pt modelId="{28C67B70-0320-47D3-A20F-DFA87CA61975}" type="pres">
      <dgm:prSet presAssocID="{3591FCC4-821C-4FE5-9044-17DDEF59A787}" presName="rootConnector" presStyleLbl="node2" presStyleIdx="0" presStyleCnt="5"/>
      <dgm:spPr/>
      <dgm:t>
        <a:bodyPr/>
        <a:lstStyle/>
        <a:p>
          <a:endParaRPr lang="tr-TR"/>
        </a:p>
      </dgm:t>
    </dgm:pt>
    <dgm:pt modelId="{854B1839-D11E-4700-811F-BA14783610FF}" type="pres">
      <dgm:prSet presAssocID="{3591FCC4-821C-4FE5-9044-17DDEF59A787}" presName="hierChild4" presStyleCnt="0"/>
      <dgm:spPr/>
    </dgm:pt>
    <dgm:pt modelId="{C44DE23F-ED2E-4EF8-9FBA-2E1501E1C24E}" type="pres">
      <dgm:prSet presAssocID="{3591FCC4-821C-4FE5-9044-17DDEF59A787}" presName="hierChild5" presStyleCnt="0"/>
      <dgm:spPr/>
    </dgm:pt>
    <dgm:pt modelId="{21F6D10F-06BB-4F5A-BD65-4CB3F9167BB9}" type="pres">
      <dgm:prSet presAssocID="{987B9C09-BEF0-432B-B71C-C6D75E67B266}" presName="Name37" presStyleLbl="parChTrans1D2" presStyleIdx="1" presStyleCnt="5"/>
      <dgm:spPr/>
      <dgm:t>
        <a:bodyPr/>
        <a:lstStyle/>
        <a:p>
          <a:endParaRPr lang="tr-TR"/>
        </a:p>
      </dgm:t>
    </dgm:pt>
    <dgm:pt modelId="{1C06DE90-59E3-4F01-B935-CAF14DA29A92}" type="pres">
      <dgm:prSet presAssocID="{B5581D58-F682-4A83-9C27-71F81AAA3D35}" presName="hierRoot2" presStyleCnt="0">
        <dgm:presLayoutVars>
          <dgm:hierBranch val="init"/>
        </dgm:presLayoutVars>
      </dgm:prSet>
      <dgm:spPr/>
    </dgm:pt>
    <dgm:pt modelId="{CBFAFE55-30AB-45A1-81B4-79A271B12E13}" type="pres">
      <dgm:prSet presAssocID="{B5581D58-F682-4A83-9C27-71F81AAA3D35}" presName="rootComposite" presStyleCnt="0"/>
      <dgm:spPr/>
    </dgm:pt>
    <dgm:pt modelId="{BCF0992A-736A-4EF1-8E68-87EABF599F9B}" type="pres">
      <dgm:prSet presAssocID="{B5581D58-F682-4A83-9C27-71F81AAA3D35}" presName="rootText" presStyleLbl="node2" presStyleIdx="1" presStyleCnt="5" custScaleX="181434" custScaleY="160419" custLinFactNeighborX="7208" custLinFactNeighborY="22362">
        <dgm:presLayoutVars>
          <dgm:chPref val="3"/>
        </dgm:presLayoutVars>
      </dgm:prSet>
      <dgm:spPr/>
      <dgm:t>
        <a:bodyPr/>
        <a:lstStyle/>
        <a:p>
          <a:endParaRPr lang="tr-TR"/>
        </a:p>
      </dgm:t>
    </dgm:pt>
    <dgm:pt modelId="{0B174B7D-7712-453B-B21F-CCE793DF0A67}" type="pres">
      <dgm:prSet presAssocID="{B5581D58-F682-4A83-9C27-71F81AAA3D35}" presName="rootConnector" presStyleLbl="node2" presStyleIdx="1" presStyleCnt="5"/>
      <dgm:spPr/>
      <dgm:t>
        <a:bodyPr/>
        <a:lstStyle/>
        <a:p>
          <a:endParaRPr lang="tr-TR"/>
        </a:p>
      </dgm:t>
    </dgm:pt>
    <dgm:pt modelId="{68645F99-74A4-47C2-A15C-0C24E433BDBA}" type="pres">
      <dgm:prSet presAssocID="{B5581D58-F682-4A83-9C27-71F81AAA3D35}" presName="hierChild4" presStyleCnt="0"/>
      <dgm:spPr/>
    </dgm:pt>
    <dgm:pt modelId="{38A6B96F-BB78-4A5E-B741-C570AA303944}" type="pres">
      <dgm:prSet presAssocID="{B5581D58-F682-4A83-9C27-71F81AAA3D35}" presName="hierChild5" presStyleCnt="0"/>
      <dgm:spPr/>
    </dgm:pt>
    <dgm:pt modelId="{35D6B5E6-4030-426B-87A9-97C58D8582ED}" type="pres">
      <dgm:prSet presAssocID="{5B73F819-D7DD-4EF4-99AA-85C401C53463}" presName="Name37" presStyleLbl="parChTrans1D2" presStyleIdx="2" presStyleCnt="5"/>
      <dgm:spPr/>
      <dgm:t>
        <a:bodyPr/>
        <a:lstStyle/>
        <a:p>
          <a:endParaRPr lang="tr-TR"/>
        </a:p>
      </dgm:t>
    </dgm:pt>
    <dgm:pt modelId="{1D817146-3940-4634-A38D-2D826C42211E}" type="pres">
      <dgm:prSet presAssocID="{AAB51937-F166-4D67-9147-214482D50A7C}" presName="hierRoot2" presStyleCnt="0">
        <dgm:presLayoutVars>
          <dgm:hierBranch val="init"/>
        </dgm:presLayoutVars>
      </dgm:prSet>
      <dgm:spPr/>
    </dgm:pt>
    <dgm:pt modelId="{41C6F954-82E1-4A19-B6E2-5E88C8309CBC}" type="pres">
      <dgm:prSet presAssocID="{AAB51937-F166-4D67-9147-214482D50A7C}" presName="rootComposite" presStyleCnt="0"/>
      <dgm:spPr/>
    </dgm:pt>
    <dgm:pt modelId="{0183D4D7-D6BF-454E-B799-2D8A2C971410}" type="pres">
      <dgm:prSet presAssocID="{AAB51937-F166-4D67-9147-214482D50A7C}" presName="rootText" presStyleLbl="node2" presStyleIdx="2" presStyleCnt="5" custScaleX="181434" custScaleY="160419" custLinFactNeighborX="3643" custLinFactNeighborY="15425">
        <dgm:presLayoutVars>
          <dgm:chPref val="3"/>
        </dgm:presLayoutVars>
      </dgm:prSet>
      <dgm:spPr/>
      <dgm:t>
        <a:bodyPr/>
        <a:lstStyle/>
        <a:p>
          <a:endParaRPr lang="tr-TR"/>
        </a:p>
      </dgm:t>
    </dgm:pt>
    <dgm:pt modelId="{D5FA676E-92EF-43EC-977D-776A427A57FD}" type="pres">
      <dgm:prSet presAssocID="{AAB51937-F166-4D67-9147-214482D50A7C}" presName="rootConnector" presStyleLbl="node2" presStyleIdx="2" presStyleCnt="5"/>
      <dgm:spPr/>
      <dgm:t>
        <a:bodyPr/>
        <a:lstStyle/>
        <a:p>
          <a:endParaRPr lang="tr-TR"/>
        </a:p>
      </dgm:t>
    </dgm:pt>
    <dgm:pt modelId="{814DD2FC-2D15-44B4-B2CF-7BD663B34190}" type="pres">
      <dgm:prSet presAssocID="{AAB51937-F166-4D67-9147-214482D50A7C}" presName="hierChild4" presStyleCnt="0"/>
      <dgm:spPr/>
    </dgm:pt>
    <dgm:pt modelId="{61BF539D-5EF4-442B-B411-4A024F2FCD47}" type="pres">
      <dgm:prSet presAssocID="{AAB51937-F166-4D67-9147-214482D50A7C}" presName="hierChild5" presStyleCnt="0"/>
      <dgm:spPr/>
    </dgm:pt>
    <dgm:pt modelId="{A03C6A60-5BAC-41C3-A260-17934F8793EC}" type="pres">
      <dgm:prSet presAssocID="{B8D4DF1A-A77E-4589-BD67-BD24F02992FF}" presName="Name37" presStyleLbl="parChTrans1D2" presStyleIdx="3" presStyleCnt="5"/>
      <dgm:spPr/>
      <dgm:t>
        <a:bodyPr/>
        <a:lstStyle/>
        <a:p>
          <a:endParaRPr lang="tr-TR"/>
        </a:p>
      </dgm:t>
    </dgm:pt>
    <dgm:pt modelId="{980870C5-7E3A-48C7-8C9D-D491F86B4A5C}" type="pres">
      <dgm:prSet presAssocID="{1D7BCC84-B1C1-44D3-A6B1-212D87F75530}" presName="hierRoot2" presStyleCnt="0">
        <dgm:presLayoutVars>
          <dgm:hierBranch val="init"/>
        </dgm:presLayoutVars>
      </dgm:prSet>
      <dgm:spPr/>
    </dgm:pt>
    <dgm:pt modelId="{F90BC283-48F0-4255-BE59-4067A6EEF7DB}" type="pres">
      <dgm:prSet presAssocID="{1D7BCC84-B1C1-44D3-A6B1-212D87F75530}" presName="rootComposite" presStyleCnt="0"/>
      <dgm:spPr/>
    </dgm:pt>
    <dgm:pt modelId="{11C23FB8-204E-4BEE-A0D7-B796B109DC82}" type="pres">
      <dgm:prSet presAssocID="{1D7BCC84-B1C1-44D3-A6B1-212D87F75530}" presName="rootText" presStyleLbl="node2" presStyleIdx="3" presStyleCnt="5" custScaleX="181434" custScaleY="160419" custLinFactNeighborX="5064" custLinFactNeighborY="15425">
        <dgm:presLayoutVars>
          <dgm:chPref val="3"/>
        </dgm:presLayoutVars>
      </dgm:prSet>
      <dgm:spPr/>
      <dgm:t>
        <a:bodyPr/>
        <a:lstStyle/>
        <a:p>
          <a:endParaRPr lang="tr-TR"/>
        </a:p>
      </dgm:t>
    </dgm:pt>
    <dgm:pt modelId="{CE63A523-36BD-418A-AF39-17349B156E8F}" type="pres">
      <dgm:prSet presAssocID="{1D7BCC84-B1C1-44D3-A6B1-212D87F75530}" presName="rootConnector" presStyleLbl="node2" presStyleIdx="3" presStyleCnt="5"/>
      <dgm:spPr/>
      <dgm:t>
        <a:bodyPr/>
        <a:lstStyle/>
        <a:p>
          <a:endParaRPr lang="tr-TR"/>
        </a:p>
      </dgm:t>
    </dgm:pt>
    <dgm:pt modelId="{E32D5D16-17CD-4E9A-B06B-40D7DF2086FB}" type="pres">
      <dgm:prSet presAssocID="{1D7BCC84-B1C1-44D3-A6B1-212D87F75530}" presName="hierChild4" presStyleCnt="0"/>
      <dgm:spPr/>
    </dgm:pt>
    <dgm:pt modelId="{67290D0D-B028-4CD5-A38E-1F21CF82D397}" type="pres">
      <dgm:prSet presAssocID="{1D7BCC84-B1C1-44D3-A6B1-212D87F75530}" presName="hierChild5" presStyleCnt="0"/>
      <dgm:spPr/>
    </dgm:pt>
    <dgm:pt modelId="{AA018FC6-DF79-43B8-B859-C07CD7FAEEFC}" type="pres">
      <dgm:prSet presAssocID="{F2489331-39F5-4A2B-8D1E-6AA4AEF19753}" presName="Name37" presStyleLbl="parChTrans1D2" presStyleIdx="4" presStyleCnt="5"/>
      <dgm:spPr/>
      <dgm:t>
        <a:bodyPr/>
        <a:lstStyle/>
        <a:p>
          <a:endParaRPr lang="tr-TR"/>
        </a:p>
      </dgm:t>
    </dgm:pt>
    <dgm:pt modelId="{8688AB9F-61F7-4204-89A3-053472B61C3C}" type="pres">
      <dgm:prSet presAssocID="{AAEC7061-AA9C-4733-A752-E0FC8B0C256D}" presName="hierRoot2" presStyleCnt="0">
        <dgm:presLayoutVars>
          <dgm:hierBranch val="init"/>
        </dgm:presLayoutVars>
      </dgm:prSet>
      <dgm:spPr/>
    </dgm:pt>
    <dgm:pt modelId="{0FEBD8E0-05FA-494A-95A3-319DB623C3BC}" type="pres">
      <dgm:prSet presAssocID="{AAEC7061-AA9C-4733-A752-E0FC8B0C256D}" presName="rootComposite" presStyleCnt="0"/>
      <dgm:spPr/>
    </dgm:pt>
    <dgm:pt modelId="{BA4921DA-8B58-4254-A140-5BB75E2A8256}" type="pres">
      <dgm:prSet presAssocID="{AAEC7061-AA9C-4733-A752-E0FC8B0C256D}" presName="rootText" presStyleLbl="node2" presStyleIdx="4" presStyleCnt="5" custScaleX="186539" custScaleY="162098" custLinFactNeighborX="2375" custLinFactNeighborY="14585">
        <dgm:presLayoutVars>
          <dgm:chPref val="3"/>
        </dgm:presLayoutVars>
      </dgm:prSet>
      <dgm:spPr/>
      <dgm:t>
        <a:bodyPr/>
        <a:lstStyle/>
        <a:p>
          <a:endParaRPr lang="tr-TR"/>
        </a:p>
      </dgm:t>
    </dgm:pt>
    <dgm:pt modelId="{D92210B0-5942-4F7C-A47A-A897FA6D0FA0}" type="pres">
      <dgm:prSet presAssocID="{AAEC7061-AA9C-4733-A752-E0FC8B0C256D}" presName="rootConnector" presStyleLbl="node2" presStyleIdx="4" presStyleCnt="5"/>
      <dgm:spPr/>
      <dgm:t>
        <a:bodyPr/>
        <a:lstStyle/>
        <a:p>
          <a:endParaRPr lang="tr-TR"/>
        </a:p>
      </dgm:t>
    </dgm:pt>
    <dgm:pt modelId="{B794F3C3-117D-4655-8E55-8247A4FAD100}" type="pres">
      <dgm:prSet presAssocID="{AAEC7061-AA9C-4733-A752-E0FC8B0C256D}" presName="hierChild4" presStyleCnt="0"/>
      <dgm:spPr/>
    </dgm:pt>
    <dgm:pt modelId="{5EBE049F-AAD8-4A99-97F7-F5386732DBFA}" type="pres">
      <dgm:prSet presAssocID="{AAEC7061-AA9C-4733-A752-E0FC8B0C256D}" presName="hierChild5" presStyleCnt="0"/>
      <dgm:spPr/>
    </dgm:pt>
    <dgm:pt modelId="{3170021E-8265-4A41-BA36-4F76CE8BCCC5}" type="pres">
      <dgm:prSet presAssocID="{86792C51-5ABA-4DB3-B03D-7B586419541C}" presName="hierChild3" presStyleCnt="0"/>
      <dgm:spPr/>
    </dgm:pt>
  </dgm:ptLst>
  <dgm:cxnLst>
    <dgm:cxn modelId="{DFEC3FCA-FFD7-4B54-B65B-91C3B7571C08}" type="presOf" srcId="{AAB51937-F166-4D67-9147-214482D50A7C}" destId="{0183D4D7-D6BF-454E-B799-2D8A2C971410}" srcOrd="0" destOrd="0" presId="urn:microsoft.com/office/officeart/2005/8/layout/orgChart1"/>
    <dgm:cxn modelId="{C091ECD2-7B69-4DDD-BC25-66E6BA2C01C7}" srcId="{86792C51-5ABA-4DB3-B03D-7B586419541C}" destId="{AAB51937-F166-4D67-9147-214482D50A7C}" srcOrd="2" destOrd="0" parTransId="{5B73F819-D7DD-4EF4-99AA-85C401C53463}" sibTransId="{3E180549-4747-48C9-A8CF-42295BE2527C}"/>
    <dgm:cxn modelId="{BBEE4314-A4A2-451C-823C-6765E063E543}" type="presOf" srcId="{987B9C09-BEF0-432B-B71C-C6D75E67B266}" destId="{21F6D10F-06BB-4F5A-BD65-4CB3F9167BB9}" srcOrd="0" destOrd="0" presId="urn:microsoft.com/office/officeart/2005/8/layout/orgChart1"/>
    <dgm:cxn modelId="{B70AA0E9-82BB-43FE-93C5-C61C17E3CCFA}" srcId="{86792C51-5ABA-4DB3-B03D-7B586419541C}" destId="{1D7BCC84-B1C1-44D3-A6B1-212D87F75530}" srcOrd="3" destOrd="0" parTransId="{B8D4DF1A-A77E-4589-BD67-BD24F02992FF}" sibTransId="{67664C54-53E0-4BA6-8E3E-7620B465EA8C}"/>
    <dgm:cxn modelId="{B38F3D72-1856-4BD2-875F-EF02D5EDF0F2}" type="presOf" srcId="{3591FCC4-821C-4FE5-9044-17DDEF59A787}" destId="{28C67B70-0320-47D3-A20F-DFA87CA61975}" srcOrd="1" destOrd="0" presId="urn:microsoft.com/office/officeart/2005/8/layout/orgChart1"/>
    <dgm:cxn modelId="{E64B4DD3-F08A-48D0-B869-37522D939FF6}" type="presOf" srcId="{3591FCC4-821C-4FE5-9044-17DDEF59A787}" destId="{FA279623-2265-4F0D-96E2-938B4E5F6CC6}" srcOrd="0" destOrd="0" presId="urn:microsoft.com/office/officeart/2005/8/layout/orgChart1"/>
    <dgm:cxn modelId="{27D1040A-2E51-4B21-86CC-7408686D5C70}" type="presOf" srcId="{5B73F819-D7DD-4EF4-99AA-85C401C53463}" destId="{35D6B5E6-4030-426B-87A9-97C58D8582ED}" srcOrd="0" destOrd="0" presId="urn:microsoft.com/office/officeart/2005/8/layout/orgChart1"/>
    <dgm:cxn modelId="{DEF7C11E-0441-4514-B8A1-B7DE8201E89A}" type="presOf" srcId="{86792C51-5ABA-4DB3-B03D-7B586419541C}" destId="{6150F83B-3B75-45E3-85F8-CE9C6AE40EE4}" srcOrd="1" destOrd="0" presId="urn:microsoft.com/office/officeart/2005/8/layout/orgChart1"/>
    <dgm:cxn modelId="{BBF4567D-55FD-49B6-903C-23BD237FD994}" type="presOf" srcId="{1D7BCC84-B1C1-44D3-A6B1-212D87F75530}" destId="{11C23FB8-204E-4BEE-A0D7-B796B109DC82}" srcOrd="0" destOrd="0" presId="urn:microsoft.com/office/officeart/2005/8/layout/orgChart1"/>
    <dgm:cxn modelId="{78814660-D570-43D4-B35B-527F7F4886AA}" type="presOf" srcId="{AAEC7061-AA9C-4733-A752-E0FC8B0C256D}" destId="{D92210B0-5942-4F7C-A47A-A897FA6D0FA0}" srcOrd="1" destOrd="0" presId="urn:microsoft.com/office/officeart/2005/8/layout/orgChart1"/>
    <dgm:cxn modelId="{53A684C2-8EA5-49F8-873B-B54924262F61}" type="presOf" srcId="{F562DB35-E9FE-4EE8-979A-EC49DAF7A35E}" destId="{3B24B86D-C3CA-4FAB-A92D-712FFE0D7EF0}" srcOrd="0" destOrd="0" presId="urn:microsoft.com/office/officeart/2005/8/layout/orgChart1"/>
    <dgm:cxn modelId="{1B9C6F66-4863-4FD0-B298-5637F1FACCD6}" type="presOf" srcId="{1D7BCC84-B1C1-44D3-A6B1-212D87F75530}" destId="{CE63A523-36BD-418A-AF39-17349B156E8F}" srcOrd="1" destOrd="0" presId="urn:microsoft.com/office/officeart/2005/8/layout/orgChart1"/>
    <dgm:cxn modelId="{2C8DA146-4AF7-43BB-B6BB-6ED12D9EC0DB}" type="presOf" srcId="{914AEDCC-3537-4D43-86E0-6CE9BFF9EEDB}" destId="{17685502-5F77-4D48-B608-4401AE7B4AC5}" srcOrd="0" destOrd="0" presId="urn:microsoft.com/office/officeart/2005/8/layout/orgChart1"/>
    <dgm:cxn modelId="{E824DF0B-0226-4D94-8874-0F57E095ED08}" type="presOf" srcId="{86792C51-5ABA-4DB3-B03D-7B586419541C}" destId="{B91EA598-2084-490E-900B-36F9D4758B7D}" srcOrd="0" destOrd="0" presId="urn:microsoft.com/office/officeart/2005/8/layout/orgChart1"/>
    <dgm:cxn modelId="{CA0D6AB0-3FCE-4F67-996E-26C223A44F99}" type="presOf" srcId="{AAB51937-F166-4D67-9147-214482D50A7C}" destId="{D5FA676E-92EF-43EC-977D-776A427A57FD}" srcOrd="1" destOrd="0" presId="urn:microsoft.com/office/officeart/2005/8/layout/orgChart1"/>
    <dgm:cxn modelId="{1BE1CE90-9E44-4A91-96CE-630698968767}" type="presOf" srcId="{B5581D58-F682-4A83-9C27-71F81AAA3D35}" destId="{0B174B7D-7712-453B-B21F-CCE793DF0A67}" srcOrd="1" destOrd="0" presId="urn:microsoft.com/office/officeart/2005/8/layout/orgChart1"/>
    <dgm:cxn modelId="{CB2F1EAB-40C9-40EF-9838-54656CB664BF}" type="presOf" srcId="{F2489331-39F5-4A2B-8D1E-6AA4AEF19753}" destId="{AA018FC6-DF79-43B8-B859-C07CD7FAEEFC}" srcOrd="0" destOrd="0" presId="urn:microsoft.com/office/officeart/2005/8/layout/orgChart1"/>
    <dgm:cxn modelId="{4A32F702-8A6E-4690-A9D7-E017754B7E26}" srcId="{86792C51-5ABA-4DB3-B03D-7B586419541C}" destId="{AAEC7061-AA9C-4733-A752-E0FC8B0C256D}" srcOrd="4" destOrd="0" parTransId="{F2489331-39F5-4A2B-8D1E-6AA4AEF19753}" sibTransId="{D6A58CCF-7C39-42DD-945E-A77526C7E54C}"/>
    <dgm:cxn modelId="{13C82B5A-E599-45C8-9FA4-402DA4663D74}" srcId="{F562DB35-E9FE-4EE8-979A-EC49DAF7A35E}" destId="{86792C51-5ABA-4DB3-B03D-7B586419541C}" srcOrd="0" destOrd="0" parTransId="{40002FC9-3ADF-496D-90A1-32F9AA777DD6}" sibTransId="{A45B97C5-26A0-471F-9207-37598B2112A2}"/>
    <dgm:cxn modelId="{9ADC7BEE-3AB4-44D2-9742-B7B091C0EB21}" type="presOf" srcId="{B5581D58-F682-4A83-9C27-71F81AAA3D35}" destId="{BCF0992A-736A-4EF1-8E68-87EABF599F9B}" srcOrd="0" destOrd="0" presId="urn:microsoft.com/office/officeart/2005/8/layout/orgChart1"/>
    <dgm:cxn modelId="{8BE1FC27-FC71-4935-A2DE-17127126AD36}" srcId="{86792C51-5ABA-4DB3-B03D-7B586419541C}" destId="{B5581D58-F682-4A83-9C27-71F81AAA3D35}" srcOrd="1" destOrd="0" parTransId="{987B9C09-BEF0-432B-B71C-C6D75E67B266}" sibTransId="{F7097287-DCA0-496F-946F-543DB8FFBA7D}"/>
    <dgm:cxn modelId="{F6ADB4D9-3902-4644-904A-FCDA2049DFCF}" type="presOf" srcId="{AAEC7061-AA9C-4733-A752-E0FC8B0C256D}" destId="{BA4921DA-8B58-4254-A140-5BB75E2A8256}" srcOrd="0" destOrd="0" presId="urn:microsoft.com/office/officeart/2005/8/layout/orgChart1"/>
    <dgm:cxn modelId="{F47518F8-E0C9-4708-A07C-1E1118C20F72}" type="presOf" srcId="{B8D4DF1A-A77E-4589-BD67-BD24F02992FF}" destId="{A03C6A60-5BAC-41C3-A260-17934F8793EC}" srcOrd="0" destOrd="0" presId="urn:microsoft.com/office/officeart/2005/8/layout/orgChart1"/>
    <dgm:cxn modelId="{5DFC729E-8562-4BDE-AD5A-7DF51F9577F2}" srcId="{86792C51-5ABA-4DB3-B03D-7B586419541C}" destId="{3591FCC4-821C-4FE5-9044-17DDEF59A787}" srcOrd="0" destOrd="0" parTransId="{914AEDCC-3537-4D43-86E0-6CE9BFF9EEDB}" sibTransId="{D335B1E2-4566-43E3-9334-C65400960B50}"/>
    <dgm:cxn modelId="{9F0ED36A-37C0-408B-8A45-81A6E1E19EF6}" type="presParOf" srcId="{3B24B86D-C3CA-4FAB-A92D-712FFE0D7EF0}" destId="{D6A6F978-CDE7-4167-B79D-E9B3D807C711}" srcOrd="0" destOrd="0" presId="urn:microsoft.com/office/officeart/2005/8/layout/orgChart1"/>
    <dgm:cxn modelId="{AE4AD7C3-D8AC-439C-9AA0-C606C137032A}" type="presParOf" srcId="{D6A6F978-CDE7-4167-B79D-E9B3D807C711}" destId="{9025C353-AC58-4871-A559-7BC61DA52D66}" srcOrd="0" destOrd="0" presId="urn:microsoft.com/office/officeart/2005/8/layout/orgChart1"/>
    <dgm:cxn modelId="{E42DB39D-0A94-489C-AD88-60C164DCDA90}" type="presParOf" srcId="{9025C353-AC58-4871-A559-7BC61DA52D66}" destId="{B91EA598-2084-490E-900B-36F9D4758B7D}" srcOrd="0" destOrd="0" presId="urn:microsoft.com/office/officeart/2005/8/layout/orgChart1"/>
    <dgm:cxn modelId="{C8F935E5-47E2-4F19-96F9-CB4D8B9E6AF7}" type="presParOf" srcId="{9025C353-AC58-4871-A559-7BC61DA52D66}" destId="{6150F83B-3B75-45E3-85F8-CE9C6AE40EE4}" srcOrd="1" destOrd="0" presId="urn:microsoft.com/office/officeart/2005/8/layout/orgChart1"/>
    <dgm:cxn modelId="{25EDA44B-10C7-45F3-8DF2-79A0B844A3DF}" type="presParOf" srcId="{D6A6F978-CDE7-4167-B79D-E9B3D807C711}" destId="{2CB97B04-F6FA-4AC0-8A40-9DB82D763C7D}" srcOrd="1" destOrd="0" presId="urn:microsoft.com/office/officeart/2005/8/layout/orgChart1"/>
    <dgm:cxn modelId="{E97A5EEF-3BD5-424A-A2F7-F5E508B871B7}" type="presParOf" srcId="{2CB97B04-F6FA-4AC0-8A40-9DB82D763C7D}" destId="{17685502-5F77-4D48-B608-4401AE7B4AC5}" srcOrd="0" destOrd="0" presId="urn:microsoft.com/office/officeart/2005/8/layout/orgChart1"/>
    <dgm:cxn modelId="{42B7180C-B674-4CC9-9686-92CA8AD7226F}" type="presParOf" srcId="{2CB97B04-F6FA-4AC0-8A40-9DB82D763C7D}" destId="{C58A9670-507B-4169-80E2-A4ADD77BDA69}" srcOrd="1" destOrd="0" presId="urn:microsoft.com/office/officeart/2005/8/layout/orgChart1"/>
    <dgm:cxn modelId="{8EB04A1A-73E8-417C-9092-EC55CE8B8F7C}" type="presParOf" srcId="{C58A9670-507B-4169-80E2-A4ADD77BDA69}" destId="{E2A63EFB-FA5C-41BE-AE66-E9DD9B1CA708}" srcOrd="0" destOrd="0" presId="urn:microsoft.com/office/officeart/2005/8/layout/orgChart1"/>
    <dgm:cxn modelId="{099B8B58-2CF0-46BF-9BC0-FBED96A1337D}" type="presParOf" srcId="{E2A63EFB-FA5C-41BE-AE66-E9DD9B1CA708}" destId="{FA279623-2265-4F0D-96E2-938B4E5F6CC6}" srcOrd="0" destOrd="0" presId="urn:microsoft.com/office/officeart/2005/8/layout/orgChart1"/>
    <dgm:cxn modelId="{CEF33B10-1511-43A9-944F-44BE2FA76644}" type="presParOf" srcId="{E2A63EFB-FA5C-41BE-AE66-E9DD9B1CA708}" destId="{28C67B70-0320-47D3-A20F-DFA87CA61975}" srcOrd="1" destOrd="0" presId="urn:microsoft.com/office/officeart/2005/8/layout/orgChart1"/>
    <dgm:cxn modelId="{33E97559-F8C3-4A06-91C9-96DF9A14D788}" type="presParOf" srcId="{C58A9670-507B-4169-80E2-A4ADD77BDA69}" destId="{854B1839-D11E-4700-811F-BA14783610FF}" srcOrd="1" destOrd="0" presId="urn:microsoft.com/office/officeart/2005/8/layout/orgChart1"/>
    <dgm:cxn modelId="{185E8550-EF5D-49BF-9C51-7479157D96EC}" type="presParOf" srcId="{C58A9670-507B-4169-80E2-A4ADD77BDA69}" destId="{C44DE23F-ED2E-4EF8-9FBA-2E1501E1C24E}" srcOrd="2" destOrd="0" presId="urn:microsoft.com/office/officeart/2005/8/layout/orgChart1"/>
    <dgm:cxn modelId="{8295AF4A-E608-4D59-90C1-57254ADE008D}" type="presParOf" srcId="{2CB97B04-F6FA-4AC0-8A40-9DB82D763C7D}" destId="{21F6D10F-06BB-4F5A-BD65-4CB3F9167BB9}" srcOrd="2" destOrd="0" presId="urn:microsoft.com/office/officeart/2005/8/layout/orgChart1"/>
    <dgm:cxn modelId="{F23692E5-E9BE-4D7C-805C-3F6AC82A971C}" type="presParOf" srcId="{2CB97B04-F6FA-4AC0-8A40-9DB82D763C7D}" destId="{1C06DE90-59E3-4F01-B935-CAF14DA29A92}" srcOrd="3" destOrd="0" presId="urn:microsoft.com/office/officeart/2005/8/layout/orgChart1"/>
    <dgm:cxn modelId="{FD1E8426-39E4-46DD-8D0E-7E6D3A9451CC}" type="presParOf" srcId="{1C06DE90-59E3-4F01-B935-CAF14DA29A92}" destId="{CBFAFE55-30AB-45A1-81B4-79A271B12E13}" srcOrd="0" destOrd="0" presId="urn:microsoft.com/office/officeart/2005/8/layout/orgChart1"/>
    <dgm:cxn modelId="{30CDB118-02DB-4946-8399-E79E841CDDC3}" type="presParOf" srcId="{CBFAFE55-30AB-45A1-81B4-79A271B12E13}" destId="{BCF0992A-736A-4EF1-8E68-87EABF599F9B}" srcOrd="0" destOrd="0" presId="urn:microsoft.com/office/officeart/2005/8/layout/orgChart1"/>
    <dgm:cxn modelId="{02B51615-B77B-4D0F-B91C-CF0B703C18D0}" type="presParOf" srcId="{CBFAFE55-30AB-45A1-81B4-79A271B12E13}" destId="{0B174B7D-7712-453B-B21F-CCE793DF0A67}" srcOrd="1" destOrd="0" presId="urn:microsoft.com/office/officeart/2005/8/layout/orgChart1"/>
    <dgm:cxn modelId="{3095F5EF-9D3E-4466-BC3F-78D915480548}" type="presParOf" srcId="{1C06DE90-59E3-4F01-B935-CAF14DA29A92}" destId="{68645F99-74A4-47C2-A15C-0C24E433BDBA}" srcOrd="1" destOrd="0" presId="urn:microsoft.com/office/officeart/2005/8/layout/orgChart1"/>
    <dgm:cxn modelId="{B8E6ACFC-2B21-4533-9FC7-0BB2BF0D0018}" type="presParOf" srcId="{1C06DE90-59E3-4F01-B935-CAF14DA29A92}" destId="{38A6B96F-BB78-4A5E-B741-C570AA303944}" srcOrd="2" destOrd="0" presId="urn:microsoft.com/office/officeart/2005/8/layout/orgChart1"/>
    <dgm:cxn modelId="{46D706CE-6BC7-45C9-ACEB-483D2299A62F}" type="presParOf" srcId="{2CB97B04-F6FA-4AC0-8A40-9DB82D763C7D}" destId="{35D6B5E6-4030-426B-87A9-97C58D8582ED}" srcOrd="4" destOrd="0" presId="urn:microsoft.com/office/officeart/2005/8/layout/orgChart1"/>
    <dgm:cxn modelId="{DEAAC662-96D3-491A-8B4A-66E1AB43E172}" type="presParOf" srcId="{2CB97B04-F6FA-4AC0-8A40-9DB82D763C7D}" destId="{1D817146-3940-4634-A38D-2D826C42211E}" srcOrd="5" destOrd="0" presId="urn:microsoft.com/office/officeart/2005/8/layout/orgChart1"/>
    <dgm:cxn modelId="{464F2D18-59DF-4F05-BD96-F9ED81B1CE24}" type="presParOf" srcId="{1D817146-3940-4634-A38D-2D826C42211E}" destId="{41C6F954-82E1-4A19-B6E2-5E88C8309CBC}" srcOrd="0" destOrd="0" presId="urn:microsoft.com/office/officeart/2005/8/layout/orgChart1"/>
    <dgm:cxn modelId="{049756F7-6BA1-40F7-AC1B-7CC7AF49CC70}" type="presParOf" srcId="{41C6F954-82E1-4A19-B6E2-5E88C8309CBC}" destId="{0183D4D7-D6BF-454E-B799-2D8A2C971410}" srcOrd="0" destOrd="0" presId="urn:microsoft.com/office/officeart/2005/8/layout/orgChart1"/>
    <dgm:cxn modelId="{FDA46F9B-BEB5-4203-A042-D880C4D3E08D}" type="presParOf" srcId="{41C6F954-82E1-4A19-B6E2-5E88C8309CBC}" destId="{D5FA676E-92EF-43EC-977D-776A427A57FD}" srcOrd="1" destOrd="0" presId="urn:microsoft.com/office/officeart/2005/8/layout/orgChart1"/>
    <dgm:cxn modelId="{2B95E966-8996-4AA6-A675-66870457EB72}" type="presParOf" srcId="{1D817146-3940-4634-A38D-2D826C42211E}" destId="{814DD2FC-2D15-44B4-B2CF-7BD663B34190}" srcOrd="1" destOrd="0" presId="urn:microsoft.com/office/officeart/2005/8/layout/orgChart1"/>
    <dgm:cxn modelId="{3331BD2A-12E8-4AF6-AC8D-644789650104}" type="presParOf" srcId="{1D817146-3940-4634-A38D-2D826C42211E}" destId="{61BF539D-5EF4-442B-B411-4A024F2FCD47}" srcOrd="2" destOrd="0" presId="urn:microsoft.com/office/officeart/2005/8/layout/orgChart1"/>
    <dgm:cxn modelId="{125A1F9C-4818-4586-9EC7-3F72EC7B8AB2}" type="presParOf" srcId="{2CB97B04-F6FA-4AC0-8A40-9DB82D763C7D}" destId="{A03C6A60-5BAC-41C3-A260-17934F8793EC}" srcOrd="6" destOrd="0" presId="urn:microsoft.com/office/officeart/2005/8/layout/orgChart1"/>
    <dgm:cxn modelId="{C5E6C65A-DC87-4202-A7FC-A49343E5FD55}" type="presParOf" srcId="{2CB97B04-F6FA-4AC0-8A40-9DB82D763C7D}" destId="{980870C5-7E3A-48C7-8C9D-D491F86B4A5C}" srcOrd="7" destOrd="0" presId="urn:microsoft.com/office/officeart/2005/8/layout/orgChart1"/>
    <dgm:cxn modelId="{F1A5AB6E-B28B-4134-9F51-D0D616D1C22E}" type="presParOf" srcId="{980870C5-7E3A-48C7-8C9D-D491F86B4A5C}" destId="{F90BC283-48F0-4255-BE59-4067A6EEF7DB}" srcOrd="0" destOrd="0" presId="urn:microsoft.com/office/officeart/2005/8/layout/orgChart1"/>
    <dgm:cxn modelId="{0D1E84AC-197C-4677-B4C7-A9CB3DA33F50}" type="presParOf" srcId="{F90BC283-48F0-4255-BE59-4067A6EEF7DB}" destId="{11C23FB8-204E-4BEE-A0D7-B796B109DC82}" srcOrd="0" destOrd="0" presId="urn:microsoft.com/office/officeart/2005/8/layout/orgChart1"/>
    <dgm:cxn modelId="{6002C5D2-CFFB-42CD-A058-2B1E17374241}" type="presParOf" srcId="{F90BC283-48F0-4255-BE59-4067A6EEF7DB}" destId="{CE63A523-36BD-418A-AF39-17349B156E8F}" srcOrd="1" destOrd="0" presId="urn:microsoft.com/office/officeart/2005/8/layout/orgChart1"/>
    <dgm:cxn modelId="{15455286-86AA-4B4C-8C69-E11CC26790B7}" type="presParOf" srcId="{980870C5-7E3A-48C7-8C9D-D491F86B4A5C}" destId="{E32D5D16-17CD-4E9A-B06B-40D7DF2086FB}" srcOrd="1" destOrd="0" presId="urn:microsoft.com/office/officeart/2005/8/layout/orgChart1"/>
    <dgm:cxn modelId="{375240A7-3908-46BA-B9F1-3491037587E4}" type="presParOf" srcId="{980870C5-7E3A-48C7-8C9D-D491F86B4A5C}" destId="{67290D0D-B028-4CD5-A38E-1F21CF82D397}" srcOrd="2" destOrd="0" presId="urn:microsoft.com/office/officeart/2005/8/layout/orgChart1"/>
    <dgm:cxn modelId="{83C4374D-1721-4443-8059-D8167C1B639E}" type="presParOf" srcId="{2CB97B04-F6FA-4AC0-8A40-9DB82D763C7D}" destId="{AA018FC6-DF79-43B8-B859-C07CD7FAEEFC}" srcOrd="8" destOrd="0" presId="urn:microsoft.com/office/officeart/2005/8/layout/orgChart1"/>
    <dgm:cxn modelId="{4FFEB03A-6808-447E-BB59-586A3A04459E}" type="presParOf" srcId="{2CB97B04-F6FA-4AC0-8A40-9DB82D763C7D}" destId="{8688AB9F-61F7-4204-89A3-053472B61C3C}" srcOrd="9" destOrd="0" presId="urn:microsoft.com/office/officeart/2005/8/layout/orgChart1"/>
    <dgm:cxn modelId="{9DA0D8F9-2694-45A3-9442-6B7C56D1F0B7}" type="presParOf" srcId="{8688AB9F-61F7-4204-89A3-053472B61C3C}" destId="{0FEBD8E0-05FA-494A-95A3-319DB623C3BC}" srcOrd="0" destOrd="0" presId="urn:microsoft.com/office/officeart/2005/8/layout/orgChart1"/>
    <dgm:cxn modelId="{0641C958-1993-46D3-8AD3-CEB245D113A1}" type="presParOf" srcId="{0FEBD8E0-05FA-494A-95A3-319DB623C3BC}" destId="{BA4921DA-8B58-4254-A140-5BB75E2A8256}" srcOrd="0" destOrd="0" presId="urn:microsoft.com/office/officeart/2005/8/layout/orgChart1"/>
    <dgm:cxn modelId="{44D1F839-AA3B-4C2E-B9F7-270F5984EE3B}" type="presParOf" srcId="{0FEBD8E0-05FA-494A-95A3-319DB623C3BC}" destId="{D92210B0-5942-4F7C-A47A-A897FA6D0FA0}" srcOrd="1" destOrd="0" presId="urn:microsoft.com/office/officeart/2005/8/layout/orgChart1"/>
    <dgm:cxn modelId="{5B121A8D-3D0D-4DE4-A1C1-E4B320E9F75B}" type="presParOf" srcId="{8688AB9F-61F7-4204-89A3-053472B61C3C}" destId="{B794F3C3-117D-4655-8E55-8247A4FAD100}" srcOrd="1" destOrd="0" presId="urn:microsoft.com/office/officeart/2005/8/layout/orgChart1"/>
    <dgm:cxn modelId="{B92E9269-933A-4CE4-8BC4-BCDEAF7CF14A}" type="presParOf" srcId="{8688AB9F-61F7-4204-89A3-053472B61C3C}" destId="{5EBE049F-AAD8-4A99-97F7-F5386732DBFA}" srcOrd="2" destOrd="0" presId="urn:microsoft.com/office/officeart/2005/8/layout/orgChart1"/>
    <dgm:cxn modelId="{52E1F44E-9068-486F-95BC-B388239EF449}" type="presParOf" srcId="{D6A6F978-CDE7-4167-B79D-E9B3D807C711}" destId="{3170021E-8265-4A41-BA36-4F76CE8BCCC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18FC6-DF79-43B8-B859-C07CD7FAEEFC}">
      <dsp:nvSpPr>
        <dsp:cNvPr id="0" name=""/>
        <dsp:cNvSpPr/>
      </dsp:nvSpPr>
      <dsp:spPr>
        <a:xfrm>
          <a:off x="3944250" y="941967"/>
          <a:ext cx="3610505" cy="341677"/>
        </a:xfrm>
        <a:custGeom>
          <a:avLst/>
          <a:gdLst/>
          <a:ahLst/>
          <a:cxnLst/>
          <a:rect l="0" t="0" r="0" b="0"/>
          <a:pathLst>
            <a:path>
              <a:moveTo>
                <a:pt x="0" y="0"/>
              </a:moveTo>
              <a:lnTo>
                <a:pt x="0" y="256595"/>
              </a:lnTo>
              <a:lnTo>
                <a:pt x="3610505" y="256595"/>
              </a:lnTo>
              <a:lnTo>
                <a:pt x="3610505" y="341677"/>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3C6A60-5BAC-41C3-A260-17934F8793EC}">
      <dsp:nvSpPr>
        <dsp:cNvPr id="0" name=""/>
        <dsp:cNvSpPr/>
      </dsp:nvSpPr>
      <dsp:spPr>
        <a:xfrm>
          <a:off x="3944250" y="941967"/>
          <a:ext cx="1989991" cy="345081"/>
        </a:xfrm>
        <a:custGeom>
          <a:avLst/>
          <a:gdLst/>
          <a:ahLst/>
          <a:cxnLst/>
          <a:rect l="0" t="0" r="0" b="0"/>
          <a:pathLst>
            <a:path>
              <a:moveTo>
                <a:pt x="0" y="0"/>
              </a:moveTo>
              <a:lnTo>
                <a:pt x="0" y="259999"/>
              </a:lnTo>
              <a:lnTo>
                <a:pt x="1989991" y="259999"/>
              </a:lnTo>
              <a:lnTo>
                <a:pt x="1989991" y="345081"/>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D6B5E6-4030-426B-87A9-97C58D8582ED}">
      <dsp:nvSpPr>
        <dsp:cNvPr id="0" name=""/>
        <dsp:cNvSpPr/>
      </dsp:nvSpPr>
      <dsp:spPr>
        <a:xfrm>
          <a:off x="3944250" y="941967"/>
          <a:ext cx="338140" cy="345081"/>
        </a:xfrm>
        <a:custGeom>
          <a:avLst/>
          <a:gdLst/>
          <a:ahLst/>
          <a:cxnLst/>
          <a:rect l="0" t="0" r="0" b="0"/>
          <a:pathLst>
            <a:path>
              <a:moveTo>
                <a:pt x="0" y="0"/>
              </a:moveTo>
              <a:lnTo>
                <a:pt x="0" y="259999"/>
              </a:lnTo>
              <a:lnTo>
                <a:pt x="338140" y="259999"/>
              </a:lnTo>
              <a:lnTo>
                <a:pt x="338140" y="345081"/>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1F6D10F-06BB-4F5A-BD65-4CB3F9167BB9}">
      <dsp:nvSpPr>
        <dsp:cNvPr id="0" name=""/>
        <dsp:cNvSpPr/>
      </dsp:nvSpPr>
      <dsp:spPr>
        <a:xfrm>
          <a:off x="2670942" y="941967"/>
          <a:ext cx="1273307" cy="373186"/>
        </a:xfrm>
        <a:custGeom>
          <a:avLst/>
          <a:gdLst/>
          <a:ahLst/>
          <a:cxnLst/>
          <a:rect l="0" t="0" r="0" b="0"/>
          <a:pathLst>
            <a:path>
              <a:moveTo>
                <a:pt x="1273307" y="0"/>
              </a:moveTo>
              <a:lnTo>
                <a:pt x="1273307" y="288104"/>
              </a:lnTo>
              <a:lnTo>
                <a:pt x="0" y="288104"/>
              </a:lnTo>
              <a:lnTo>
                <a:pt x="0" y="373186"/>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7685502-5F77-4D48-B608-4401AE7B4AC5}">
      <dsp:nvSpPr>
        <dsp:cNvPr id="0" name=""/>
        <dsp:cNvSpPr/>
      </dsp:nvSpPr>
      <dsp:spPr>
        <a:xfrm>
          <a:off x="853378" y="941967"/>
          <a:ext cx="3090872" cy="346543"/>
        </a:xfrm>
        <a:custGeom>
          <a:avLst/>
          <a:gdLst/>
          <a:ahLst/>
          <a:cxnLst/>
          <a:rect l="0" t="0" r="0" b="0"/>
          <a:pathLst>
            <a:path>
              <a:moveTo>
                <a:pt x="3090872" y="0"/>
              </a:moveTo>
              <a:lnTo>
                <a:pt x="3090872" y="261461"/>
              </a:lnTo>
              <a:lnTo>
                <a:pt x="0" y="261461"/>
              </a:lnTo>
              <a:lnTo>
                <a:pt x="0" y="346543"/>
              </a:lnTo>
            </a:path>
          </a:pathLst>
        </a:custGeom>
        <a:noFill/>
        <a:ln w="12700" cap="flat" cmpd="sng" algn="ctr">
          <a:solidFill>
            <a:schemeClr val="accent2">
              <a:tint val="99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91EA598-2084-490E-900B-36F9D4758B7D}">
      <dsp:nvSpPr>
        <dsp:cNvPr id="0" name=""/>
        <dsp:cNvSpPr/>
      </dsp:nvSpPr>
      <dsp:spPr>
        <a:xfrm>
          <a:off x="2899291" y="221475"/>
          <a:ext cx="2089918" cy="720492"/>
        </a:xfrm>
        <a:prstGeom prst="rect">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bg1">
                  <a:lumMod val="95000"/>
                </a:schemeClr>
              </a:solidFill>
            </a:rPr>
            <a:t> </a:t>
          </a:r>
          <a:r>
            <a:rPr lang="tr-TR" sz="2000" b="1" kern="1200" dirty="0" smtClean="0">
              <a:solidFill>
                <a:schemeClr val="bg1">
                  <a:lumMod val="95000"/>
                </a:schemeClr>
              </a:solidFill>
            </a:rPr>
            <a:t>Factors Affecting Soil Loss</a:t>
          </a:r>
          <a:endParaRPr lang="tr-TR" sz="2000" b="1" kern="1200" dirty="0">
            <a:solidFill>
              <a:schemeClr val="bg1">
                <a:lumMod val="95000"/>
              </a:schemeClr>
            </a:solidFill>
          </a:endParaRPr>
        </a:p>
      </dsp:txBody>
      <dsp:txXfrm>
        <a:off x="2899291" y="221475"/>
        <a:ext cx="2089918" cy="720492"/>
      </dsp:txXfrm>
    </dsp:sp>
    <dsp:sp modelId="{FA279623-2265-4F0D-96E2-938B4E5F6CC6}">
      <dsp:nvSpPr>
        <dsp:cNvPr id="0" name=""/>
        <dsp:cNvSpPr/>
      </dsp:nvSpPr>
      <dsp:spPr>
        <a:xfrm>
          <a:off x="0" y="1288511"/>
          <a:ext cx="1706756" cy="649942"/>
        </a:xfrm>
        <a:prstGeom prst="rect">
          <a:avLst/>
        </a:prstGeom>
        <a:solidFill>
          <a:schemeClr val="accent1">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tx1"/>
              </a:solidFill>
            </a:rPr>
            <a:t>Climatic</a:t>
          </a:r>
          <a:endParaRPr lang="tr-TR" sz="1800" kern="1200" dirty="0">
            <a:solidFill>
              <a:schemeClr val="tx1"/>
            </a:solidFill>
          </a:endParaRPr>
        </a:p>
      </dsp:txBody>
      <dsp:txXfrm>
        <a:off x="0" y="1288511"/>
        <a:ext cx="1706756" cy="649942"/>
      </dsp:txXfrm>
    </dsp:sp>
    <dsp:sp modelId="{BCF0992A-736A-4EF1-8E68-87EABF599F9B}">
      <dsp:nvSpPr>
        <dsp:cNvPr id="0" name=""/>
        <dsp:cNvSpPr/>
      </dsp:nvSpPr>
      <dsp:spPr>
        <a:xfrm>
          <a:off x="1935856" y="1315153"/>
          <a:ext cx="1470171" cy="649942"/>
        </a:xfrm>
        <a:prstGeom prst="rect">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tx1"/>
              </a:solidFill>
            </a:rPr>
            <a:t>Edaphic</a:t>
          </a:r>
          <a:endParaRPr lang="tr-TR" sz="2000" kern="1200" dirty="0">
            <a:solidFill>
              <a:schemeClr val="tx1"/>
            </a:solidFill>
          </a:endParaRPr>
        </a:p>
      </dsp:txBody>
      <dsp:txXfrm>
        <a:off x="1935856" y="1315153"/>
        <a:ext cx="1470171" cy="649942"/>
      </dsp:txXfrm>
    </dsp:sp>
    <dsp:sp modelId="{0183D4D7-D6BF-454E-B799-2D8A2C971410}">
      <dsp:nvSpPr>
        <dsp:cNvPr id="0" name=""/>
        <dsp:cNvSpPr/>
      </dsp:nvSpPr>
      <dsp:spPr>
        <a:xfrm>
          <a:off x="3547305" y="1287048"/>
          <a:ext cx="1470171" cy="649942"/>
        </a:xfrm>
        <a:prstGeom prst="rect">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tx1"/>
              </a:solidFill>
            </a:rPr>
            <a:t>Topographic</a:t>
          </a:r>
          <a:endParaRPr lang="tr-TR" sz="2000" kern="1200" dirty="0">
            <a:solidFill>
              <a:schemeClr val="tx1"/>
            </a:solidFill>
          </a:endParaRPr>
        </a:p>
      </dsp:txBody>
      <dsp:txXfrm>
        <a:off x="3547305" y="1287048"/>
        <a:ext cx="1470171" cy="649942"/>
      </dsp:txXfrm>
    </dsp:sp>
    <dsp:sp modelId="{11C23FB8-204E-4BEE-A0D7-B796B109DC82}">
      <dsp:nvSpPr>
        <dsp:cNvPr id="0" name=""/>
        <dsp:cNvSpPr/>
      </dsp:nvSpPr>
      <dsp:spPr>
        <a:xfrm>
          <a:off x="5199156" y="1287048"/>
          <a:ext cx="1470171" cy="649942"/>
        </a:xfrm>
        <a:prstGeom prst="rect">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tr-TR" sz="2000" kern="1200" dirty="0" smtClean="0">
              <a:solidFill>
                <a:schemeClr val="tx1"/>
              </a:solidFill>
            </a:rPr>
            <a:t>Vegetative</a:t>
          </a:r>
          <a:endParaRPr lang="tr-TR" sz="2000" kern="1200" dirty="0">
            <a:solidFill>
              <a:schemeClr val="tx1"/>
            </a:solidFill>
          </a:endParaRPr>
        </a:p>
      </dsp:txBody>
      <dsp:txXfrm>
        <a:off x="5199156" y="1287048"/>
        <a:ext cx="1470171" cy="649942"/>
      </dsp:txXfrm>
    </dsp:sp>
    <dsp:sp modelId="{BA4921DA-8B58-4254-A140-5BB75E2A8256}">
      <dsp:nvSpPr>
        <dsp:cNvPr id="0" name=""/>
        <dsp:cNvSpPr/>
      </dsp:nvSpPr>
      <dsp:spPr>
        <a:xfrm>
          <a:off x="6798987" y="1283645"/>
          <a:ext cx="1511537" cy="656745"/>
        </a:xfrm>
        <a:prstGeom prst="rect">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tr-TR" sz="2000" kern="1200" dirty="0" smtClean="0">
              <a:solidFill>
                <a:schemeClr val="tx1"/>
              </a:solidFill>
            </a:rPr>
            <a:t>Protective</a:t>
          </a:r>
        </a:p>
        <a:p>
          <a:pPr lvl="0" algn="ctr" defTabSz="889000">
            <a:lnSpc>
              <a:spcPct val="100000"/>
            </a:lnSpc>
            <a:spcBef>
              <a:spcPct val="0"/>
            </a:spcBef>
            <a:spcAft>
              <a:spcPts val="0"/>
            </a:spcAft>
          </a:pPr>
          <a:r>
            <a:rPr lang="tr-TR" sz="1400" kern="1200" dirty="0" err="1" smtClean="0">
              <a:solidFill>
                <a:schemeClr val="tx1"/>
              </a:solidFill>
            </a:rPr>
            <a:t>prevention</a:t>
          </a:r>
          <a:endParaRPr lang="tr-TR" sz="1400" kern="1200" dirty="0">
            <a:solidFill>
              <a:schemeClr val="tx1"/>
            </a:solidFill>
          </a:endParaRPr>
        </a:p>
      </dsp:txBody>
      <dsp:txXfrm>
        <a:off x="6798987" y="1283645"/>
        <a:ext cx="1511537" cy="65674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0.92434</cdr:y>
    </cdr:from>
    <cdr:to>
      <cdr:x>0.58395</cdr:x>
      <cdr:y>0.98407</cdr:y>
    </cdr:to>
    <cdr:sp macro="" textlink="">
      <cdr:nvSpPr>
        <cdr:cNvPr id="2" name="Metin kutusu 9"/>
        <cdr:cNvSpPr txBox="1"/>
      </cdr:nvSpPr>
      <cdr:spPr>
        <a:xfrm xmlns:a="http://schemas.openxmlformats.org/drawingml/2006/main">
          <a:off x="0" y="3095597"/>
          <a:ext cx="4768924"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tr-TR" sz="700" dirty="0" smtClean="0">
              <a:solidFill>
                <a:schemeClr val="bg1">
                  <a:lumMod val="95000"/>
                </a:schemeClr>
              </a:solidFill>
            </a:rPr>
            <a:t>(Modified from IPCC Land Use, Land Use Change, and Forestry, 2001)</a:t>
          </a:r>
          <a:endParaRPr lang="en-US" sz="700" dirty="0">
            <a:solidFill>
              <a:schemeClr val="bg1">
                <a:lumMod val="9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0.16199</cdr:x>
      <cdr:y>0.5849</cdr:y>
    </cdr:from>
    <cdr:to>
      <cdr:x>0.20366</cdr:x>
      <cdr:y>0.65316</cdr:y>
    </cdr:to>
    <cdr:sp macro="" textlink="">
      <cdr:nvSpPr>
        <cdr:cNvPr id="2" name="Metin kutusu 1"/>
        <cdr:cNvSpPr txBox="1"/>
      </cdr:nvSpPr>
      <cdr:spPr>
        <a:xfrm xmlns:a="http://schemas.openxmlformats.org/drawingml/2006/main">
          <a:off x="933190" y="1494189"/>
          <a:ext cx="240049" cy="1743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A</a:t>
          </a:r>
        </a:p>
      </cdr:txBody>
    </cdr:sp>
  </cdr:relSizeAnchor>
  <cdr:relSizeAnchor xmlns:cdr="http://schemas.openxmlformats.org/drawingml/2006/chartDrawing">
    <cdr:from>
      <cdr:x>0.3344</cdr:x>
      <cdr:y>0.58885</cdr:y>
    </cdr:from>
    <cdr:to>
      <cdr:x>0.38284</cdr:x>
      <cdr:y>0.65106</cdr:y>
    </cdr:to>
    <cdr:sp macro="" textlink="">
      <cdr:nvSpPr>
        <cdr:cNvPr id="3" name="Metin kutusu 1"/>
        <cdr:cNvSpPr txBox="1"/>
      </cdr:nvSpPr>
      <cdr:spPr>
        <a:xfrm xmlns:a="http://schemas.openxmlformats.org/drawingml/2006/main">
          <a:off x="1926400" y="1504283"/>
          <a:ext cx="279050" cy="1589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A</a:t>
          </a:r>
        </a:p>
      </cdr:txBody>
    </cdr:sp>
  </cdr:relSizeAnchor>
  <cdr:relSizeAnchor xmlns:cdr="http://schemas.openxmlformats.org/drawingml/2006/chartDrawing">
    <cdr:from>
      <cdr:x>0.20036</cdr:x>
      <cdr:y>0.50075</cdr:y>
    </cdr:from>
    <cdr:to>
      <cdr:x>0.26646</cdr:x>
      <cdr:y>0.59168</cdr:y>
    </cdr:to>
    <cdr:sp macro="" textlink="">
      <cdr:nvSpPr>
        <cdr:cNvPr id="4" name="Metin kutusu 1"/>
        <cdr:cNvSpPr txBox="1"/>
      </cdr:nvSpPr>
      <cdr:spPr>
        <a:xfrm xmlns:a="http://schemas.openxmlformats.org/drawingml/2006/main">
          <a:off x="1154229" y="1279207"/>
          <a:ext cx="380783" cy="2322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b</a:t>
          </a:r>
        </a:p>
      </cdr:txBody>
    </cdr:sp>
  </cdr:relSizeAnchor>
  <cdr:relSizeAnchor xmlns:cdr="http://schemas.openxmlformats.org/drawingml/2006/chartDrawing">
    <cdr:from>
      <cdr:x>0.67845</cdr:x>
      <cdr:y>0.55681</cdr:y>
    </cdr:from>
    <cdr:to>
      <cdr:x>0.72012</cdr:x>
      <cdr:y>0.62507</cdr:y>
    </cdr:to>
    <cdr:sp macro="" textlink="">
      <cdr:nvSpPr>
        <cdr:cNvPr id="5" name="Metin kutusu 1"/>
        <cdr:cNvSpPr txBox="1"/>
      </cdr:nvSpPr>
      <cdr:spPr>
        <a:xfrm xmlns:a="http://schemas.openxmlformats.org/drawingml/2006/main">
          <a:off x="3908350" y="1422440"/>
          <a:ext cx="240049" cy="1743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A</a:t>
          </a:r>
        </a:p>
      </cdr:txBody>
    </cdr:sp>
  </cdr:relSizeAnchor>
  <cdr:relSizeAnchor xmlns:cdr="http://schemas.openxmlformats.org/drawingml/2006/chartDrawing">
    <cdr:from>
      <cdr:x>0.84898</cdr:x>
      <cdr:y>0.57569</cdr:y>
    </cdr:from>
    <cdr:to>
      <cdr:x>0.89065</cdr:x>
      <cdr:y>0.64395</cdr:y>
    </cdr:to>
    <cdr:sp macro="" textlink="">
      <cdr:nvSpPr>
        <cdr:cNvPr id="6" name="Metin kutusu 1"/>
        <cdr:cNvSpPr txBox="1"/>
      </cdr:nvSpPr>
      <cdr:spPr>
        <a:xfrm xmlns:a="http://schemas.openxmlformats.org/drawingml/2006/main">
          <a:off x="4890757" y="1470656"/>
          <a:ext cx="240049" cy="1743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A</a:t>
          </a:r>
        </a:p>
      </cdr:txBody>
    </cdr:sp>
  </cdr:relSizeAnchor>
  <cdr:relSizeAnchor xmlns:cdr="http://schemas.openxmlformats.org/drawingml/2006/chartDrawing">
    <cdr:from>
      <cdr:x>0.50695</cdr:x>
      <cdr:y>0.56014</cdr:y>
    </cdr:from>
    <cdr:to>
      <cdr:x>0.55539</cdr:x>
      <cdr:y>0.62235</cdr:y>
    </cdr:to>
    <cdr:sp macro="" textlink="">
      <cdr:nvSpPr>
        <cdr:cNvPr id="7" name="Metin kutusu 1"/>
        <cdr:cNvSpPr txBox="1"/>
      </cdr:nvSpPr>
      <cdr:spPr>
        <a:xfrm xmlns:a="http://schemas.openxmlformats.org/drawingml/2006/main">
          <a:off x="2920407" y="1430925"/>
          <a:ext cx="279049" cy="1589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A</a:t>
          </a:r>
        </a:p>
      </cdr:txBody>
    </cdr:sp>
  </cdr:relSizeAnchor>
  <cdr:relSizeAnchor xmlns:cdr="http://schemas.openxmlformats.org/drawingml/2006/chartDrawing">
    <cdr:from>
      <cdr:x>0.37165</cdr:x>
      <cdr:y>0.57361</cdr:y>
    </cdr:from>
    <cdr:to>
      <cdr:x>0.43776</cdr:x>
      <cdr:y>0.66454</cdr:y>
    </cdr:to>
    <cdr:sp macro="" textlink="">
      <cdr:nvSpPr>
        <cdr:cNvPr id="8" name="Metin kutusu 1"/>
        <cdr:cNvSpPr txBox="1"/>
      </cdr:nvSpPr>
      <cdr:spPr>
        <a:xfrm xmlns:a="http://schemas.openxmlformats.org/drawingml/2006/main">
          <a:off x="2140986" y="1465351"/>
          <a:ext cx="380842" cy="2322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a</a:t>
          </a:r>
        </a:p>
      </cdr:txBody>
    </cdr:sp>
  </cdr:relSizeAnchor>
  <cdr:relSizeAnchor xmlns:cdr="http://schemas.openxmlformats.org/drawingml/2006/chartDrawing">
    <cdr:from>
      <cdr:x>0.54703</cdr:x>
      <cdr:y>0.53572</cdr:y>
    </cdr:from>
    <cdr:to>
      <cdr:x>0.61313</cdr:x>
      <cdr:y>0.62665</cdr:y>
    </cdr:to>
    <cdr:sp macro="" textlink="">
      <cdr:nvSpPr>
        <cdr:cNvPr id="9" name="Metin kutusu 1"/>
        <cdr:cNvSpPr txBox="1"/>
      </cdr:nvSpPr>
      <cdr:spPr>
        <a:xfrm xmlns:a="http://schemas.openxmlformats.org/drawingml/2006/main">
          <a:off x="3151296" y="1368559"/>
          <a:ext cx="380784" cy="2322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a</a:t>
          </a:r>
        </a:p>
      </cdr:txBody>
    </cdr:sp>
  </cdr:relSizeAnchor>
  <cdr:relSizeAnchor xmlns:cdr="http://schemas.openxmlformats.org/drawingml/2006/chartDrawing">
    <cdr:from>
      <cdr:x>0.7204</cdr:x>
      <cdr:y>0.54259</cdr:y>
    </cdr:from>
    <cdr:to>
      <cdr:x>0.7865</cdr:x>
      <cdr:y>0.63352</cdr:y>
    </cdr:to>
    <cdr:sp macro="" textlink="">
      <cdr:nvSpPr>
        <cdr:cNvPr id="10" name="Metin kutusu 1"/>
        <cdr:cNvSpPr txBox="1"/>
      </cdr:nvSpPr>
      <cdr:spPr>
        <a:xfrm xmlns:a="http://schemas.openxmlformats.org/drawingml/2006/main">
          <a:off x="4150001" y="1386094"/>
          <a:ext cx="380784" cy="2322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a</a:t>
          </a:r>
        </a:p>
      </cdr:txBody>
    </cdr:sp>
  </cdr:relSizeAnchor>
  <cdr:relSizeAnchor xmlns:cdr="http://schemas.openxmlformats.org/drawingml/2006/chartDrawing">
    <cdr:from>
      <cdr:x>0.89021</cdr:x>
      <cdr:y>0.57152</cdr:y>
    </cdr:from>
    <cdr:to>
      <cdr:x>0.95631</cdr:x>
      <cdr:y>0.66245</cdr:y>
    </cdr:to>
    <cdr:sp macro="" textlink="">
      <cdr:nvSpPr>
        <cdr:cNvPr id="11" name="Metin kutusu 1"/>
        <cdr:cNvSpPr txBox="1"/>
      </cdr:nvSpPr>
      <cdr:spPr>
        <a:xfrm xmlns:a="http://schemas.openxmlformats.org/drawingml/2006/main">
          <a:off x="5128235" y="1460006"/>
          <a:ext cx="380784" cy="2322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a</a:t>
          </a:r>
        </a:p>
      </cdr:txBody>
    </cdr:sp>
  </cdr:relSizeAnchor>
  <cdr:relSizeAnchor xmlns:cdr="http://schemas.openxmlformats.org/drawingml/2006/chartDrawing">
    <cdr:from>
      <cdr:x>0.12282</cdr:x>
      <cdr:y>0.405</cdr:y>
    </cdr:from>
    <cdr:to>
      <cdr:x>0.16449</cdr:x>
      <cdr:y>0.49684</cdr:y>
    </cdr:to>
    <cdr:sp macro="" textlink="">
      <cdr:nvSpPr>
        <cdr:cNvPr id="12" name="Metin kutusu 1"/>
        <cdr:cNvSpPr txBox="1"/>
      </cdr:nvSpPr>
      <cdr:spPr>
        <a:xfrm xmlns:a="http://schemas.openxmlformats.org/drawingml/2006/main">
          <a:off x="707516" y="1034619"/>
          <a:ext cx="240049" cy="2346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x</a:t>
          </a:r>
        </a:p>
      </cdr:txBody>
    </cdr:sp>
  </cdr:relSizeAnchor>
  <cdr:relSizeAnchor xmlns:cdr="http://schemas.openxmlformats.org/drawingml/2006/chartDrawing">
    <cdr:from>
      <cdr:x>0.29797</cdr:x>
      <cdr:y>0.27357</cdr:y>
    </cdr:from>
    <cdr:to>
      <cdr:x>0.33964</cdr:x>
      <cdr:y>0.34183</cdr:y>
    </cdr:to>
    <cdr:sp macro="" textlink="">
      <cdr:nvSpPr>
        <cdr:cNvPr id="13" name="Metin kutusu 1"/>
        <cdr:cNvSpPr txBox="1"/>
      </cdr:nvSpPr>
      <cdr:spPr>
        <a:xfrm xmlns:a="http://schemas.openxmlformats.org/drawingml/2006/main">
          <a:off x="1716505" y="698867"/>
          <a:ext cx="240049" cy="1743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z</a:t>
          </a:r>
        </a:p>
      </cdr:txBody>
    </cdr:sp>
  </cdr:relSizeAnchor>
  <cdr:relSizeAnchor xmlns:cdr="http://schemas.openxmlformats.org/drawingml/2006/chartDrawing">
    <cdr:from>
      <cdr:x>0.45887</cdr:x>
      <cdr:y>0.32552</cdr:y>
    </cdr:from>
    <cdr:to>
      <cdr:x>0.54726</cdr:x>
      <cdr:y>0.39267</cdr:y>
    </cdr:to>
    <cdr:sp macro="" textlink="">
      <cdr:nvSpPr>
        <cdr:cNvPr id="14" name="Metin kutusu 1"/>
        <cdr:cNvSpPr txBox="1"/>
      </cdr:nvSpPr>
      <cdr:spPr>
        <a:xfrm xmlns:a="http://schemas.openxmlformats.org/drawingml/2006/main">
          <a:off x="2643410" y="831574"/>
          <a:ext cx="509222" cy="1715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xyz</a:t>
          </a:r>
        </a:p>
      </cdr:txBody>
    </cdr:sp>
  </cdr:relSizeAnchor>
  <cdr:relSizeAnchor xmlns:cdr="http://schemas.openxmlformats.org/drawingml/2006/chartDrawing">
    <cdr:from>
      <cdr:x>0.63342</cdr:x>
      <cdr:y>0.31935</cdr:y>
    </cdr:from>
    <cdr:to>
      <cdr:x>0.70315</cdr:x>
      <cdr:y>0.38681</cdr:y>
    </cdr:to>
    <cdr:sp macro="" textlink="">
      <cdr:nvSpPr>
        <cdr:cNvPr id="15" name="Metin kutusu 1"/>
        <cdr:cNvSpPr txBox="1"/>
      </cdr:nvSpPr>
      <cdr:spPr>
        <a:xfrm xmlns:a="http://schemas.openxmlformats.org/drawingml/2006/main">
          <a:off x="3648940" y="815824"/>
          <a:ext cx="401695" cy="1723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xyz</a:t>
          </a:r>
        </a:p>
      </cdr:txBody>
    </cdr:sp>
  </cdr:relSizeAnchor>
  <cdr:relSizeAnchor xmlns:cdr="http://schemas.openxmlformats.org/drawingml/2006/chartDrawing">
    <cdr:from>
      <cdr:x>0.80472</cdr:x>
      <cdr:y>0.31529</cdr:y>
    </cdr:from>
    <cdr:to>
      <cdr:x>0.905</cdr:x>
      <cdr:y>0.40335</cdr:y>
    </cdr:to>
    <cdr:sp macro="" textlink="">
      <cdr:nvSpPr>
        <cdr:cNvPr id="16" name="Metin kutusu 1"/>
        <cdr:cNvSpPr txBox="1"/>
      </cdr:nvSpPr>
      <cdr:spPr>
        <a:xfrm xmlns:a="http://schemas.openxmlformats.org/drawingml/2006/main">
          <a:off x="4635756" y="805429"/>
          <a:ext cx="577689" cy="2249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xyz</a:t>
          </a:r>
        </a:p>
      </cdr:txBody>
    </cdr:sp>
  </cdr:relSizeAnchor>
</c:userShapes>
</file>

<file path=ppt/drawings/drawing3.xml><?xml version="1.0" encoding="utf-8"?>
<c:userShapes xmlns:c="http://schemas.openxmlformats.org/drawingml/2006/chart">
  <cdr:relSizeAnchor xmlns:cdr="http://schemas.openxmlformats.org/drawingml/2006/chartDrawing">
    <cdr:from>
      <cdr:x>0.1617</cdr:x>
      <cdr:y>0.4089</cdr:y>
    </cdr:from>
    <cdr:to>
      <cdr:x>0.20337</cdr:x>
      <cdr:y>0.47716</cdr:y>
    </cdr:to>
    <cdr:sp macro="" textlink="">
      <cdr:nvSpPr>
        <cdr:cNvPr id="2" name="Metin kutusu 1"/>
        <cdr:cNvSpPr txBox="1"/>
      </cdr:nvSpPr>
      <cdr:spPr>
        <a:xfrm xmlns:a="http://schemas.openxmlformats.org/drawingml/2006/main">
          <a:off x="931529" y="1040943"/>
          <a:ext cx="240049" cy="1737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D</a:t>
          </a:r>
        </a:p>
      </cdr:txBody>
    </cdr:sp>
  </cdr:relSizeAnchor>
  <cdr:relSizeAnchor xmlns:cdr="http://schemas.openxmlformats.org/drawingml/2006/chartDrawing">
    <cdr:from>
      <cdr:x>0.33174</cdr:x>
      <cdr:y>0.40549</cdr:y>
    </cdr:from>
    <cdr:to>
      <cdr:x>0.41933</cdr:x>
      <cdr:y>0.46641</cdr:y>
    </cdr:to>
    <cdr:sp macro="" textlink="">
      <cdr:nvSpPr>
        <cdr:cNvPr id="3" name="Metin kutusu 1"/>
        <cdr:cNvSpPr txBox="1"/>
      </cdr:nvSpPr>
      <cdr:spPr>
        <a:xfrm xmlns:a="http://schemas.openxmlformats.org/drawingml/2006/main">
          <a:off x="1911051" y="1032258"/>
          <a:ext cx="504603" cy="1550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CD</a:t>
          </a:r>
        </a:p>
      </cdr:txBody>
    </cdr:sp>
  </cdr:relSizeAnchor>
  <cdr:relSizeAnchor xmlns:cdr="http://schemas.openxmlformats.org/drawingml/2006/chartDrawing">
    <cdr:from>
      <cdr:x>0.20303</cdr:x>
      <cdr:y>0.6433</cdr:y>
    </cdr:from>
    <cdr:to>
      <cdr:x>0.2473</cdr:x>
      <cdr:y>0.73423</cdr:y>
    </cdr:to>
    <cdr:sp macro="" textlink="">
      <cdr:nvSpPr>
        <cdr:cNvPr id="4" name="Metin kutusu 1"/>
        <cdr:cNvSpPr txBox="1"/>
      </cdr:nvSpPr>
      <cdr:spPr>
        <a:xfrm xmlns:a="http://schemas.openxmlformats.org/drawingml/2006/main">
          <a:off x="1169578" y="1637649"/>
          <a:ext cx="255027" cy="2314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b</a:t>
          </a:r>
        </a:p>
      </cdr:txBody>
    </cdr:sp>
  </cdr:relSizeAnchor>
  <cdr:relSizeAnchor xmlns:cdr="http://schemas.openxmlformats.org/drawingml/2006/chartDrawing">
    <cdr:from>
      <cdr:x>0.68348</cdr:x>
      <cdr:y>0.47309</cdr:y>
    </cdr:from>
    <cdr:to>
      <cdr:x>0.72515</cdr:x>
      <cdr:y>0.54135</cdr:y>
    </cdr:to>
    <cdr:sp macro="" textlink="">
      <cdr:nvSpPr>
        <cdr:cNvPr id="5" name="Metin kutusu 1"/>
        <cdr:cNvSpPr txBox="1"/>
      </cdr:nvSpPr>
      <cdr:spPr>
        <a:xfrm xmlns:a="http://schemas.openxmlformats.org/drawingml/2006/main">
          <a:off x="3937347" y="1204349"/>
          <a:ext cx="240049" cy="1737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A</a:t>
          </a:r>
        </a:p>
      </cdr:txBody>
    </cdr:sp>
  </cdr:relSizeAnchor>
  <cdr:relSizeAnchor xmlns:cdr="http://schemas.openxmlformats.org/drawingml/2006/chartDrawing">
    <cdr:from>
      <cdr:x>0.85611</cdr:x>
      <cdr:y>0.44982</cdr:y>
    </cdr:from>
    <cdr:to>
      <cdr:x>0.89778</cdr:x>
      <cdr:y>0.51808</cdr:y>
    </cdr:to>
    <cdr:sp macro="" textlink="">
      <cdr:nvSpPr>
        <cdr:cNvPr id="6" name="Metin kutusu 1"/>
        <cdr:cNvSpPr txBox="1"/>
      </cdr:nvSpPr>
      <cdr:spPr>
        <a:xfrm xmlns:a="http://schemas.openxmlformats.org/drawingml/2006/main">
          <a:off x="4931799" y="1145111"/>
          <a:ext cx="240050" cy="1737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B</a:t>
          </a:r>
        </a:p>
      </cdr:txBody>
    </cdr:sp>
  </cdr:relSizeAnchor>
  <cdr:relSizeAnchor xmlns:cdr="http://schemas.openxmlformats.org/drawingml/2006/chartDrawing">
    <cdr:from>
      <cdr:x>0.50637</cdr:x>
      <cdr:y>0.42961</cdr:y>
    </cdr:from>
    <cdr:to>
      <cdr:x>0.55481</cdr:x>
      <cdr:y>0.49182</cdr:y>
    </cdr:to>
    <cdr:sp macro="" textlink="">
      <cdr:nvSpPr>
        <cdr:cNvPr id="7" name="Metin kutusu 1"/>
        <cdr:cNvSpPr txBox="1"/>
      </cdr:nvSpPr>
      <cdr:spPr>
        <a:xfrm xmlns:a="http://schemas.openxmlformats.org/drawingml/2006/main">
          <a:off x="2917044" y="1093661"/>
          <a:ext cx="279049" cy="1583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C</a:t>
          </a:r>
        </a:p>
      </cdr:txBody>
    </cdr:sp>
  </cdr:relSizeAnchor>
  <cdr:relSizeAnchor xmlns:cdr="http://schemas.openxmlformats.org/drawingml/2006/chartDrawing">
    <cdr:from>
      <cdr:x>0.36868</cdr:x>
      <cdr:y>0.63715</cdr:y>
    </cdr:from>
    <cdr:to>
      <cdr:x>0.43479</cdr:x>
      <cdr:y>0.72808</cdr:y>
    </cdr:to>
    <cdr:sp macro="" textlink="">
      <cdr:nvSpPr>
        <cdr:cNvPr id="8" name="Metin kutusu 1"/>
        <cdr:cNvSpPr txBox="1"/>
      </cdr:nvSpPr>
      <cdr:spPr>
        <a:xfrm xmlns:a="http://schemas.openxmlformats.org/drawingml/2006/main">
          <a:off x="2123878" y="1621993"/>
          <a:ext cx="380841" cy="2314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ab</a:t>
          </a:r>
        </a:p>
      </cdr:txBody>
    </cdr:sp>
  </cdr:relSizeAnchor>
  <cdr:relSizeAnchor xmlns:cdr="http://schemas.openxmlformats.org/drawingml/2006/chartDrawing">
    <cdr:from>
      <cdr:x>0.54851</cdr:x>
      <cdr:y>0.64814</cdr:y>
    </cdr:from>
    <cdr:to>
      <cdr:x>0.61461</cdr:x>
      <cdr:y>0.73907</cdr:y>
    </cdr:to>
    <cdr:sp macro="" textlink="">
      <cdr:nvSpPr>
        <cdr:cNvPr id="9" name="Metin kutusu 1"/>
        <cdr:cNvSpPr txBox="1"/>
      </cdr:nvSpPr>
      <cdr:spPr>
        <a:xfrm xmlns:a="http://schemas.openxmlformats.org/drawingml/2006/main">
          <a:off x="3159823" y="1649975"/>
          <a:ext cx="380784" cy="2314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a</a:t>
          </a:r>
        </a:p>
      </cdr:txBody>
    </cdr:sp>
  </cdr:relSizeAnchor>
  <cdr:relSizeAnchor xmlns:cdr="http://schemas.openxmlformats.org/drawingml/2006/chartDrawing">
    <cdr:from>
      <cdr:x>0.72158</cdr:x>
      <cdr:y>0.64961</cdr:y>
    </cdr:from>
    <cdr:to>
      <cdr:x>0.76354</cdr:x>
      <cdr:y>0.74054</cdr:y>
    </cdr:to>
    <cdr:sp macro="" textlink="">
      <cdr:nvSpPr>
        <cdr:cNvPr id="10" name="Metin kutusu 1"/>
        <cdr:cNvSpPr txBox="1"/>
      </cdr:nvSpPr>
      <cdr:spPr>
        <a:xfrm xmlns:a="http://schemas.openxmlformats.org/drawingml/2006/main">
          <a:off x="4156825" y="1653713"/>
          <a:ext cx="241720" cy="2314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a</a:t>
          </a:r>
        </a:p>
      </cdr:txBody>
    </cdr:sp>
  </cdr:relSizeAnchor>
  <cdr:relSizeAnchor xmlns:cdr="http://schemas.openxmlformats.org/drawingml/2006/chartDrawing">
    <cdr:from>
      <cdr:x>0.89318</cdr:x>
      <cdr:y>0.6538</cdr:y>
    </cdr:from>
    <cdr:to>
      <cdr:x>0.93959</cdr:x>
      <cdr:y>0.74473</cdr:y>
    </cdr:to>
    <cdr:sp macro="" textlink="">
      <cdr:nvSpPr>
        <cdr:cNvPr id="11" name="Metin kutusu 1"/>
        <cdr:cNvSpPr txBox="1"/>
      </cdr:nvSpPr>
      <cdr:spPr>
        <a:xfrm xmlns:a="http://schemas.openxmlformats.org/drawingml/2006/main">
          <a:off x="5145343" y="1664385"/>
          <a:ext cx="267355" cy="2314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a</a:t>
          </a:r>
        </a:p>
      </cdr:txBody>
    </cdr:sp>
  </cdr:relSizeAnchor>
  <cdr:relSizeAnchor xmlns:cdr="http://schemas.openxmlformats.org/drawingml/2006/chartDrawing">
    <cdr:from>
      <cdr:x>0.12667</cdr:x>
      <cdr:y>0.62586</cdr:y>
    </cdr:from>
    <cdr:to>
      <cdr:x>0.16834</cdr:x>
      <cdr:y>0.69412</cdr:y>
    </cdr:to>
    <cdr:sp macro="" textlink="">
      <cdr:nvSpPr>
        <cdr:cNvPr id="12" name="Metin kutusu 1"/>
        <cdr:cNvSpPr txBox="1"/>
      </cdr:nvSpPr>
      <cdr:spPr>
        <a:xfrm xmlns:a="http://schemas.openxmlformats.org/drawingml/2006/main">
          <a:off x="729689" y="1593252"/>
          <a:ext cx="240049" cy="1737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x</a:t>
          </a:r>
        </a:p>
      </cdr:txBody>
    </cdr:sp>
  </cdr:relSizeAnchor>
  <cdr:relSizeAnchor xmlns:cdr="http://schemas.openxmlformats.org/drawingml/2006/chartDrawing">
    <cdr:from>
      <cdr:x>0.29737</cdr:x>
      <cdr:y>0.50449</cdr:y>
    </cdr:from>
    <cdr:to>
      <cdr:x>0.35774</cdr:x>
      <cdr:y>0.57275</cdr:y>
    </cdr:to>
    <cdr:sp macro="" textlink="">
      <cdr:nvSpPr>
        <cdr:cNvPr id="13" name="Metin kutusu 1"/>
        <cdr:cNvSpPr txBox="1"/>
      </cdr:nvSpPr>
      <cdr:spPr>
        <a:xfrm xmlns:a="http://schemas.openxmlformats.org/drawingml/2006/main">
          <a:off x="1713044" y="1284292"/>
          <a:ext cx="347768" cy="1737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xy</a:t>
          </a:r>
        </a:p>
      </cdr:txBody>
    </cdr:sp>
  </cdr:relSizeAnchor>
  <cdr:relSizeAnchor xmlns:cdr="http://schemas.openxmlformats.org/drawingml/2006/chartDrawing">
    <cdr:from>
      <cdr:x>0.47192</cdr:x>
      <cdr:y>0.43602</cdr:y>
    </cdr:from>
    <cdr:to>
      <cdr:x>0.53423</cdr:x>
      <cdr:y>0.50011</cdr:y>
    </cdr:to>
    <cdr:sp macro="" textlink="">
      <cdr:nvSpPr>
        <cdr:cNvPr id="14" name="Metin kutusu 1"/>
        <cdr:cNvSpPr txBox="1"/>
      </cdr:nvSpPr>
      <cdr:spPr>
        <a:xfrm xmlns:a="http://schemas.openxmlformats.org/drawingml/2006/main">
          <a:off x="2718615" y="1109970"/>
          <a:ext cx="358950" cy="1631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y</a:t>
          </a:r>
        </a:p>
      </cdr:txBody>
    </cdr:sp>
  </cdr:relSizeAnchor>
  <cdr:relSizeAnchor xmlns:cdr="http://schemas.openxmlformats.org/drawingml/2006/chartDrawing">
    <cdr:from>
      <cdr:x>0.64647</cdr:x>
      <cdr:y>0.45933</cdr:y>
    </cdr:from>
    <cdr:to>
      <cdr:x>0.7162</cdr:x>
      <cdr:y>0.52679</cdr:y>
    </cdr:to>
    <cdr:sp macro="" textlink="">
      <cdr:nvSpPr>
        <cdr:cNvPr id="15" name="Metin kutusu 1"/>
        <cdr:cNvSpPr txBox="1"/>
      </cdr:nvSpPr>
      <cdr:spPr>
        <a:xfrm xmlns:a="http://schemas.openxmlformats.org/drawingml/2006/main">
          <a:off x="3724142" y="1169317"/>
          <a:ext cx="401695" cy="1717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y</a:t>
          </a:r>
        </a:p>
      </cdr:txBody>
    </cdr:sp>
  </cdr:relSizeAnchor>
  <cdr:relSizeAnchor xmlns:cdr="http://schemas.openxmlformats.org/drawingml/2006/chartDrawing">
    <cdr:from>
      <cdr:x>0.81629</cdr:x>
      <cdr:y>0.17221</cdr:y>
    </cdr:from>
    <cdr:to>
      <cdr:x>0.87711</cdr:x>
      <cdr:y>0.23294</cdr:y>
    </cdr:to>
    <cdr:sp macro="" textlink="">
      <cdr:nvSpPr>
        <cdr:cNvPr id="16" name="Metin kutusu 1"/>
        <cdr:cNvSpPr txBox="1"/>
      </cdr:nvSpPr>
      <cdr:spPr>
        <a:xfrm xmlns:a="http://schemas.openxmlformats.org/drawingml/2006/main">
          <a:off x="4702434" y="438398"/>
          <a:ext cx="350367" cy="1546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z</a:t>
          </a:r>
        </a:p>
      </cdr:txBody>
    </cdr:sp>
  </cdr:relSizeAnchor>
</c:userShapes>
</file>

<file path=ppt/drawings/drawing4.xml><?xml version="1.0" encoding="utf-8"?>
<c:userShapes xmlns:c="http://schemas.openxmlformats.org/drawingml/2006/chart">
  <cdr:relSizeAnchor xmlns:cdr="http://schemas.openxmlformats.org/drawingml/2006/chartDrawing">
    <cdr:from>
      <cdr:x>0.1611</cdr:x>
      <cdr:y>0.51637</cdr:y>
    </cdr:from>
    <cdr:to>
      <cdr:x>0.20277</cdr:x>
      <cdr:y>0.58463</cdr:y>
    </cdr:to>
    <cdr:sp macro="" textlink="">
      <cdr:nvSpPr>
        <cdr:cNvPr id="2" name="Metin kutusu 1"/>
        <cdr:cNvSpPr txBox="1"/>
      </cdr:nvSpPr>
      <cdr:spPr>
        <a:xfrm xmlns:a="http://schemas.openxmlformats.org/drawingml/2006/main">
          <a:off x="928068" y="1314531"/>
          <a:ext cx="240049" cy="1737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B</a:t>
          </a:r>
        </a:p>
      </cdr:txBody>
    </cdr:sp>
  </cdr:relSizeAnchor>
  <cdr:relSizeAnchor xmlns:cdr="http://schemas.openxmlformats.org/drawingml/2006/chartDrawing">
    <cdr:from>
      <cdr:x>0.33173</cdr:x>
      <cdr:y>0.56874</cdr:y>
    </cdr:from>
    <cdr:to>
      <cdr:x>0.38017</cdr:x>
      <cdr:y>0.63095</cdr:y>
    </cdr:to>
    <cdr:sp macro="" textlink="">
      <cdr:nvSpPr>
        <cdr:cNvPr id="3" name="Metin kutusu 1"/>
        <cdr:cNvSpPr txBox="1"/>
      </cdr:nvSpPr>
      <cdr:spPr>
        <a:xfrm xmlns:a="http://schemas.openxmlformats.org/drawingml/2006/main">
          <a:off x="1910992" y="1447841"/>
          <a:ext cx="279049" cy="1583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A</a:t>
          </a:r>
        </a:p>
      </cdr:txBody>
    </cdr:sp>
  </cdr:relSizeAnchor>
  <cdr:relSizeAnchor xmlns:cdr="http://schemas.openxmlformats.org/drawingml/2006/chartDrawing">
    <cdr:from>
      <cdr:x>0.19681</cdr:x>
      <cdr:y>0.43236</cdr:y>
    </cdr:from>
    <cdr:to>
      <cdr:x>0.24108</cdr:x>
      <cdr:y>0.52329</cdr:y>
    </cdr:to>
    <cdr:sp macro="" textlink="">
      <cdr:nvSpPr>
        <cdr:cNvPr id="4" name="Metin kutusu 1"/>
        <cdr:cNvSpPr txBox="1"/>
      </cdr:nvSpPr>
      <cdr:spPr>
        <a:xfrm xmlns:a="http://schemas.openxmlformats.org/drawingml/2006/main">
          <a:off x="1133757" y="1100661"/>
          <a:ext cx="255027" cy="2314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a</a:t>
          </a:r>
        </a:p>
      </cdr:txBody>
    </cdr:sp>
  </cdr:relSizeAnchor>
  <cdr:relSizeAnchor xmlns:cdr="http://schemas.openxmlformats.org/drawingml/2006/chartDrawing">
    <cdr:from>
      <cdr:x>0.66827</cdr:x>
      <cdr:y>0.52867</cdr:y>
    </cdr:from>
    <cdr:to>
      <cdr:x>0.7593</cdr:x>
      <cdr:y>0.59779</cdr:y>
    </cdr:to>
    <cdr:sp macro="" textlink="">
      <cdr:nvSpPr>
        <cdr:cNvPr id="5" name="Metin kutusu 1"/>
        <cdr:cNvSpPr txBox="1"/>
      </cdr:nvSpPr>
      <cdr:spPr>
        <a:xfrm xmlns:a="http://schemas.openxmlformats.org/drawingml/2006/main">
          <a:off x="3849715" y="1345834"/>
          <a:ext cx="524391" cy="1759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AB</a:t>
          </a:r>
        </a:p>
      </cdr:txBody>
    </cdr:sp>
  </cdr:relSizeAnchor>
  <cdr:relSizeAnchor xmlns:cdr="http://schemas.openxmlformats.org/drawingml/2006/chartDrawing">
    <cdr:from>
      <cdr:x>0.84987</cdr:x>
      <cdr:y>0.55328</cdr:y>
    </cdr:from>
    <cdr:to>
      <cdr:x>0.89154</cdr:x>
      <cdr:y>0.62154</cdr:y>
    </cdr:to>
    <cdr:sp macro="" textlink="">
      <cdr:nvSpPr>
        <cdr:cNvPr id="6" name="Metin kutusu 1"/>
        <cdr:cNvSpPr txBox="1"/>
      </cdr:nvSpPr>
      <cdr:spPr>
        <a:xfrm xmlns:a="http://schemas.openxmlformats.org/drawingml/2006/main">
          <a:off x="4895878" y="1408485"/>
          <a:ext cx="240049" cy="1737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A</a:t>
          </a:r>
        </a:p>
      </cdr:txBody>
    </cdr:sp>
  </cdr:relSizeAnchor>
  <cdr:relSizeAnchor xmlns:cdr="http://schemas.openxmlformats.org/drawingml/2006/chartDrawing">
    <cdr:from>
      <cdr:x>0.49569</cdr:x>
      <cdr:y>0.52836</cdr:y>
    </cdr:from>
    <cdr:to>
      <cdr:x>0.57332</cdr:x>
      <cdr:y>0.5924</cdr:y>
    </cdr:to>
    <cdr:sp macro="" textlink="">
      <cdr:nvSpPr>
        <cdr:cNvPr id="7" name="Metin kutusu 1"/>
        <cdr:cNvSpPr txBox="1"/>
      </cdr:nvSpPr>
      <cdr:spPr>
        <a:xfrm xmlns:a="http://schemas.openxmlformats.org/drawingml/2006/main">
          <a:off x="2855530" y="1345048"/>
          <a:ext cx="447228" cy="1630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AB</a:t>
          </a:r>
        </a:p>
      </cdr:txBody>
    </cdr:sp>
  </cdr:relSizeAnchor>
  <cdr:relSizeAnchor xmlns:cdr="http://schemas.openxmlformats.org/drawingml/2006/chartDrawing">
    <cdr:from>
      <cdr:x>0.36839</cdr:x>
      <cdr:y>0.40809</cdr:y>
    </cdr:from>
    <cdr:to>
      <cdr:x>0.4345</cdr:x>
      <cdr:y>0.49902</cdr:y>
    </cdr:to>
    <cdr:sp macro="" textlink="">
      <cdr:nvSpPr>
        <cdr:cNvPr id="8" name="Metin kutusu 1"/>
        <cdr:cNvSpPr txBox="1"/>
      </cdr:nvSpPr>
      <cdr:spPr>
        <a:xfrm xmlns:a="http://schemas.openxmlformats.org/drawingml/2006/main">
          <a:off x="2122176" y="1038873"/>
          <a:ext cx="380841" cy="2314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ab</a:t>
          </a:r>
        </a:p>
      </cdr:txBody>
    </cdr:sp>
  </cdr:relSizeAnchor>
  <cdr:relSizeAnchor xmlns:cdr="http://schemas.openxmlformats.org/drawingml/2006/chartDrawing">
    <cdr:from>
      <cdr:x>0.54199</cdr:x>
      <cdr:y>0.40097</cdr:y>
    </cdr:from>
    <cdr:to>
      <cdr:x>0.60809</cdr:x>
      <cdr:y>0.4919</cdr:y>
    </cdr:to>
    <cdr:sp macro="" textlink="">
      <cdr:nvSpPr>
        <cdr:cNvPr id="9" name="Metin kutusu 1"/>
        <cdr:cNvSpPr txBox="1"/>
      </cdr:nvSpPr>
      <cdr:spPr>
        <a:xfrm xmlns:a="http://schemas.openxmlformats.org/drawingml/2006/main">
          <a:off x="3122242" y="1020747"/>
          <a:ext cx="380784" cy="2314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b</a:t>
          </a:r>
        </a:p>
      </cdr:txBody>
    </cdr:sp>
  </cdr:relSizeAnchor>
  <cdr:relSizeAnchor xmlns:cdr="http://schemas.openxmlformats.org/drawingml/2006/chartDrawing">
    <cdr:from>
      <cdr:x>0.71684</cdr:x>
      <cdr:y>0.4138</cdr:y>
    </cdr:from>
    <cdr:to>
      <cdr:x>0.7588</cdr:x>
      <cdr:y>0.50473</cdr:y>
    </cdr:to>
    <cdr:sp macro="" textlink="">
      <cdr:nvSpPr>
        <cdr:cNvPr id="10" name="Metin kutusu 1"/>
        <cdr:cNvSpPr txBox="1"/>
      </cdr:nvSpPr>
      <cdr:spPr>
        <a:xfrm xmlns:a="http://schemas.openxmlformats.org/drawingml/2006/main">
          <a:off x="4129530" y="1053417"/>
          <a:ext cx="241720" cy="2314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b</a:t>
          </a:r>
        </a:p>
      </cdr:txBody>
    </cdr:sp>
  </cdr:relSizeAnchor>
  <cdr:relSizeAnchor xmlns:cdr="http://schemas.openxmlformats.org/drawingml/2006/chartDrawing">
    <cdr:from>
      <cdr:x>0.89139</cdr:x>
      <cdr:y>0.4017</cdr:y>
    </cdr:from>
    <cdr:to>
      <cdr:x>0.9378</cdr:x>
      <cdr:y>0.49352</cdr:y>
    </cdr:to>
    <cdr:sp macro="" textlink="">
      <cdr:nvSpPr>
        <cdr:cNvPr id="11" name="Metin kutusu 1"/>
        <cdr:cNvSpPr txBox="1"/>
      </cdr:nvSpPr>
      <cdr:spPr>
        <a:xfrm xmlns:a="http://schemas.openxmlformats.org/drawingml/2006/main">
          <a:off x="5135059" y="1022610"/>
          <a:ext cx="267355" cy="2337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b</a:t>
          </a:r>
        </a:p>
      </cdr:txBody>
    </cdr:sp>
  </cdr:relSizeAnchor>
  <cdr:relSizeAnchor xmlns:cdr="http://schemas.openxmlformats.org/drawingml/2006/chartDrawing">
    <cdr:from>
      <cdr:x>0.12222</cdr:x>
      <cdr:y>0.58888</cdr:y>
    </cdr:from>
    <cdr:to>
      <cdr:x>0.16389</cdr:x>
      <cdr:y>0.65714</cdr:y>
    </cdr:to>
    <cdr:sp macro="" textlink="">
      <cdr:nvSpPr>
        <cdr:cNvPr id="12" name="Metin kutusu 1"/>
        <cdr:cNvSpPr txBox="1"/>
      </cdr:nvSpPr>
      <cdr:spPr>
        <a:xfrm xmlns:a="http://schemas.openxmlformats.org/drawingml/2006/main">
          <a:off x="704055" y="1499118"/>
          <a:ext cx="240049" cy="1737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y</a:t>
          </a:r>
        </a:p>
      </cdr:txBody>
    </cdr:sp>
  </cdr:relSizeAnchor>
  <cdr:relSizeAnchor xmlns:cdr="http://schemas.openxmlformats.org/drawingml/2006/chartDrawing">
    <cdr:from>
      <cdr:x>0.29648</cdr:x>
      <cdr:y>0.62814</cdr:y>
    </cdr:from>
    <cdr:to>
      <cdr:x>0.33815</cdr:x>
      <cdr:y>0.6964</cdr:y>
    </cdr:to>
    <cdr:sp macro="" textlink="">
      <cdr:nvSpPr>
        <cdr:cNvPr id="13" name="Metin kutusu 1"/>
        <cdr:cNvSpPr txBox="1"/>
      </cdr:nvSpPr>
      <cdr:spPr>
        <a:xfrm xmlns:a="http://schemas.openxmlformats.org/drawingml/2006/main">
          <a:off x="1707922" y="1599058"/>
          <a:ext cx="240049" cy="1737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x</a:t>
          </a:r>
        </a:p>
      </cdr:txBody>
    </cdr:sp>
  </cdr:relSizeAnchor>
  <cdr:relSizeAnchor xmlns:cdr="http://schemas.openxmlformats.org/drawingml/2006/chartDrawing">
    <cdr:from>
      <cdr:x>0.46599</cdr:x>
      <cdr:y>0.60724</cdr:y>
    </cdr:from>
    <cdr:to>
      <cdr:x>0.5283</cdr:x>
      <cdr:y>0.67133</cdr:y>
    </cdr:to>
    <cdr:sp macro="" textlink="">
      <cdr:nvSpPr>
        <cdr:cNvPr id="14" name="Metin kutusu 1"/>
        <cdr:cNvSpPr txBox="1"/>
      </cdr:nvSpPr>
      <cdr:spPr>
        <a:xfrm xmlns:a="http://schemas.openxmlformats.org/drawingml/2006/main">
          <a:off x="2684454" y="1545861"/>
          <a:ext cx="358950" cy="1631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y</a:t>
          </a:r>
        </a:p>
      </cdr:txBody>
    </cdr:sp>
  </cdr:relSizeAnchor>
  <cdr:relSizeAnchor xmlns:cdr="http://schemas.openxmlformats.org/drawingml/2006/chartDrawing">
    <cdr:from>
      <cdr:x>0.63223</cdr:x>
      <cdr:y>0.6071</cdr:y>
    </cdr:from>
    <cdr:to>
      <cdr:x>0.70196</cdr:x>
      <cdr:y>0.67456</cdr:y>
    </cdr:to>
    <cdr:sp macro="" textlink="">
      <cdr:nvSpPr>
        <cdr:cNvPr id="15" name="Metin kutusu 1"/>
        <cdr:cNvSpPr txBox="1"/>
      </cdr:nvSpPr>
      <cdr:spPr>
        <a:xfrm xmlns:a="http://schemas.openxmlformats.org/drawingml/2006/main">
          <a:off x="3642116" y="1545499"/>
          <a:ext cx="401695" cy="1717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xy</a:t>
          </a:r>
        </a:p>
      </cdr:txBody>
    </cdr:sp>
  </cdr:relSizeAnchor>
  <cdr:relSizeAnchor xmlns:cdr="http://schemas.openxmlformats.org/drawingml/2006/chartDrawing">
    <cdr:from>
      <cdr:x>0.81332</cdr:x>
      <cdr:y>0.62761</cdr:y>
    </cdr:from>
    <cdr:to>
      <cdr:x>0.87414</cdr:x>
      <cdr:y>0.68834</cdr:y>
    </cdr:to>
    <cdr:sp macro="" textlink="">
      <cdr:nvSpPr>
        <cdr:cNvPr id="16" name="Metin kutusu 1"/>
        <cdr:cNvSpPr txBox="1"/>
      </cdr:nvSpPr>
      <cdr:spPr>
        <a:xfrm xmlns:a="http://schemas.openxmlformats.org/drawingml/2006/main">
          <a:off x="4685325" y="1597719"/>
          <a:ext cx="350367" cy="1546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200"/>
            <a:t>x</a:t>
          </a:r>
        </a:p>
      </cdr:txBody>
    </cdr:sp>
  </cdr:relSizeAnchor>
</c:userShapes>
</file>

<file path=ppt/drawings/drawing5.xml><?xml version="1.0" encoding="utf-8"?>
<c:userShapes xmlns:c="http://schemas.openxmlformats.org/drawingml/2006/chart">
  <cdr:relSizeAnchor xmlns:cdr="http://schemas.openxmlformats.org/drawingml/2006/chartDrawing">
    <cdr:from>
      <cdr:x>0.12719</cdr:x>
      <cdr:y>0.69882</cdr:y>
    </cdr:from>
    <cdr:to>
      <cdr:x>0.16174</cdr:x>
      <cdr:y>0.75221</cdr:y>
    </cdr:to>
    <cdr:sp macro="" textlink="">
      <cdr:nvSpPr>
        <cdr:cNvPr id="2" name="Metin kutusu 1"/>
        <cdr:cNvSpPr txBox="1"/>
      </cdr:nvSpPr>
      <cdr:spPr>
        <a:xfrm xmlns:a="http://schemas.openxmlformats.org/drawingml/2006/main">
          <a:off x="577504" y="1907000"/>
          <a:ext cx="156882" cy="1456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r-TR" sz="1100"/>
        </a:p>
      </cdr:txBody>
    </cdr:sp>
  </cdr:relSizeAnchor>
  <cdr:relSizeAnchor xmlns:cdr="http://schemas.openxmlformats.org/drawingml/2006/chartDrawing">
    <cdr:from>
      <cdr:x>0.15993</cdr:x>
      <cdr:y>0.62158</cdr:y>
    </cdr:from>
    <cdr:to>
      <cdr:x>0.25207</cdr:x>
      <cdr:y>0.72602</cdr:y>
    </cdr:to>
    <cdr:sp macro="" textlink="">
      <cdr:nvSpPr>
        <cdr:cNvPr id="3" name="Metin Kutusu 2"/>
        <cdr:cNvSpPr txBox="1"/>
      </cdr:nvSpPr>
      <cdr:spPr>
        <a:xfrm xmlns:a="http://schemas.openxmlformats.org/drawingml/2006/main">
          <a:off x="1366040" y="2377309"/>
          <a:ext cx="787003" cy="3994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400" dirty="0">
              <a:latin typeface="Times New Roman" panose="02020603050405020304" pitchFamily="18" charset="0"/>
              <a:cs typeface="Times New Roman" panose="02020603050405020304" pitchFamily="18" charset="0"/>
            </a:rPr>
            <a:t>a</a:t>
          </a:r>
        </a:p>
      </cdr:txBody>
    </cdr:sp>
  </cdr:relSizeAnchor>
  <cdr:relSizeAnchor xmlns:cdr="http://schemas.openxmlformats.org/drawingml/2006/chartDrawing">
    <cdr:from>
      <cdr:x>0.32977</cdr:x>
      <cdr:y>0.56077</cdr:y>
    </cdr:from>
    <cdr:to>
      <cdr:x>0.42191</cdr:x>
      <cdr:y>0.66521</cdr:y>
    </cdr:to>
    <cdr:sp macro="" textlink="">
      <cdr:nvSpPr>
        <cdr:cNvPr id="4" name="Metin Kutusu 1"/>
        <cdr:cNvSpPr txBox="1"/>
      </cdr:nvSpPr>
      <cdr:spPr>
        <a:xfrm xmlns:a="http://schemas.openxmlformats.org/drawingml/2006/main">
          <a:off x="2816691" y="2144740"/>
          <a:ext cx="787003" cy="3994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400" dirty="0">
              <a:latin typeface="Times New Roman" panose="02020603050405020304" pitchFamily="18" charset="0"/>
              <a:cs typeface="Times New Roman" panose="02020603050405020304" pitchFamily="18" charset="0"/>
            </a:rPr>
            <a:t>ab</a:t>
          </a:r>
        </a:p>
      </cdr:txBody>
    </cdr:sp>
  </cdr:relSizeAnchor>
  <cdr:relSizeAnchor xmlns:cdr="http://schemas.openxmlformats.org/drawingml/2006/chartDrawing">
    <cdr:from>
      <cdr:x>0.51441</cdr:x>
      <cdr:y>0.5</cdr:y>
    </cdr:from>
    <cdr:to>
      <cdr:x>0.60655</cdr:x>
      <cdr:y>0.60445</cdr:y>
    </cdr:to>
    <cdr:sp macro="" textlink="">
      <cdr:nvSpPr>
        <cdr:cNvPr id="5" name="Metin Kutusu 1"/>
        <cdr:cNvSpPr txBox="1"/>
      </cdr:nvSpPr>
      <cdr:spPr>
        <a:xfrm xmlns:a="http://schemas.openxmlformats.org/drawingml/2006/main">
          <a:off x="4393754" y="1912302"/>
          <a:ext cx="787003" cy="3994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400" dirty="0">
              <a:latin typeface="Times New Roman" panose="02020603050405020304" pitchFamily="18" charset="0"/>
              <a:cs typeface="Times New Roman" panose="02020603050405020304" pitchFamily="18" charset="0"/>
            </a:rPr>
            <a:t>b</a:t>
          </a:r>
        </a:p>
      </cdr:txBody>
    </cdr:sp>
  </cdr:relSizeAnchor>
  <cdr:relSizeAnchor xmlns:cdr="http://schemas.openxmlformats.org/drawingml/2006/chartDrawing">
    <cdr:from>
      <cdr:x>0.87091</cdr:x>
      <cdr:y>0.18891</cdr:y>
    </cdr:from>
    <cdr:to>
      <cdr:x>0.96305</cdr:x>
      <cdr:y>0.29336</cdr:y>
    </cdr:to>
    <cdr:sp macro="" textlink="">
      <cdr:nvSpPr>
        <cdr:cNvPr id="6" name="Metin Kutusu 1"/>
        <cdr:cNvSpPr txBox="1"/>
      </cdr:nvSpPr>
      <cdr:spPr>
        <a:xfrm xmlns:a="http://schemas.openxmlformats.org/drawingml/2006/main">
          <a:off x="7438817" y="722504"/>
          <a:ext cx="787004" cy="3994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400" dirty="0">
              <a:latin typeface="Times New Roman" panose="02020603050405020304" pitchFamily="18" charset="0"/>
              <a:cs typeface="Times New Roman" panose="02020603050405020304" pitchFamily="18" charset="0"/>
            </a:rPr>
            <a:t>c</a:t>
          </a:r>
        </a:p>
      </cdr:txBody>
    </cdr:sp>
  </cdr:relSizeAnchor>
  <cdr:relSizeAnchor xmlns:cdr="http://schemas.openxmlformats.org/drawingml/2006/chartDrawing">
    <cdr:from>
      <cdr:x>0.68772</cdr:x>
      <cdr:y>0.5</cdr:y>
    </cdr:from>
    <cdr:to>
      <cdr:x>0.77986</cdr:x>
      <cdr:y>0.60445</cdr:y>
    </cdr:to>
    <cdr:sp macro="" textlink="">
      <cdr:nvSpPr>
        <cdr:cNvPr id="7" name="Metin Kutusu 1"/>
        <cdr:cNvSpPr txBox="1"/>
      </cdr:nvSpPr>
      <cdr:spPr>
        <a:xfrm xmlns:a="http://schemas.openxmlformats.org/drawingml/2006/main">
          <a:off x="5874092" y="1912302"/>
          <a:ext cx="787003" cy="3994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400" dirty="0">
              <a:latin typeface="Times New Roman" panose="02020603050405020304" pitchFamily="18" charset="0"/>
              <a:cs typeface="Times New Roman" panose="02020603050405020304" pitchFamily="18" charset="0"/>
            </a:rPr>
            <a:t>b</a:t>
          </a:r>
        </a:p>
      </cdr:txBody>
    </cdr:sp>
  </cdr:relSizeAnchor>
</c:userShapes>
</file>

<file path=ppt/drawings/drawing6.xml><?xml version="1.0" encoding="utf-8"?>
<c:userShapes xmlns:c="http://schemas.openxmlformats.org/drawingml/2006/chart">
  <cdr:relSizeAnchor xmlns:cdr="http://schemas.openxmlformats.org/drawingml/2006/chartDrawing">
    <cdr:from>
      <cdr:x>0.27942</cdr:x>
      <cdr:y>0.01011</cdr:y>
    </cdr:from>
    <cdr:to>
      <cdr:x>0.81163</cdr:x>
      <cdr:y>0.13137</cdr:y>
    </cdr:to>
    <cdr:sp macro="" textlink="">
      <cdr:nvSpPr>
        <cdr:cNvPr id="2" name="Metin Kutusu 1"/>
        <cdr:cNvSpPr txBox="1"/>
      </cdr:nvSpPr>
      <cdr:spPr>
        <a:xfrm xmlns:a="http://schemas.openxmlformats.org/drawingml/2006/main">
          <a:off x="1268083" y="25879"/>
          <a:ext cx="2415396" cy="3105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r-TR" sz="1800" b="1" dirty="0">
              <a:solidFill>
                <a:schemeClr val="bg1">
                  <a:lumMod val="95000"/>
                </a:schemeClr>
              </a:solidFill>
              <a:latin typeface="Times New Roman" panose="02020603050405020304" pitchFamily="18" charset="0"/>
              <a:cs typeface="Times New Roman" panose="02020603050405020304" pitchFamily="18" charset="0"/>
            </a:rPr>
            <a:t>Soil</a:t>
          </a:r>
          <a:r>
            <a:rPr lang="tr-TR" sz="1800" b="1" baseline="0" dirty="0">
              <a:solidFill>
                <a:schemeClr val="bg1">
                  <a:lumMod val="95000"/>
                </a:schemeClr>
              </a:solidFill>
              <a:latin typeface="Times New Roman" panose="02020603050405020304" pitchFamily="18" charset="0"/>
              <a:cs typeface="Times New Roman" panose="02020603050405020304" pitchFamily="18" charset="0"/>
            </a:rPr>
            <a:t> </a:t>
          </a:r>
          <a:r>
            <a:rPr lang="tr-TR" sz="1800" b="1" baseline="0" dirty="0" err="1">
              <a:solidFill>
                <a:schemeClr val="bg1">
                  <a:lumMod val="95000"/>
                </a:schemeClr>
              </a:solidFill>
              <a:latin typeface="Times New Roman" panose="02020603050405020304" pitchFamily="18" charset="0"/>
              <a:cs typeface="Times New Roman" panose="02020603050405020304" pitchFamily="18" charset="0"/>
            </a:rPr>
            <a:t>loss</a:t>
          </a:r>
          <a:r>
            <a:rPr lang="tr-TR" sz="1800" b="1" baseline="0" dirty="0">
              <a:solidFill>
                <a:schemeClr val="bg1">
                  <a:lumMod val="95000"/>
                </a:schemeClr>
              </a:solidFill>
              <a:latin typeface="Times New Roman" panose="02020603050405020304" pitchFamily="18" charset="0"/>
              <a:cs typeface="Times New Roman" panose="02020603050405020304" pitchFamily="18" charset="0"/>
            </a:rPr>
            <a:t> (t/ha/</a:t>
          </a:r>
          <a:r>
            <a:rPr lang="tr-TR" sz="1800" b="1" baseline="0" dirty="0" err="1">
              <a:solidFill>
                <a:schemeClr val="bg1">
                  <a:lumMod val="95000"/>
                </a:schemeClr>
              </a:solidFill>
              <a:latin typeface="Times New Roman" panose="02020603050405020304" pitchFamily="18" charset="0"/>
              <a:cs typeface="Times New Roman" panose="02020603050405020304" pitchFamily="18" charset="0"/>
            </a:rPr>
            <a:t>yr</a:t>
          </a:r>
          <a:r>
            <a:rPr lang="tr-TR" sz="1800" b="1" baseline="0" dirty="0">
              <a:solidFill>
                <a:schemeClr val="bg1">
                  <a:lumMod val="95000"/>
                </a:schemeClr>
              </a:solidFill>
              <a:latin typeface="Times New Roman" panose="02020603050405020304" pitchFamily="18" charset="0"/>
              <a:cs typeface="Times New Roman" panose="02020603050405020304" pitchFamily="18" charset="0"/>
            </a:rPr>
            <a:t>)</a:t>
          </a:r>
          <a:endParaRPr lang="tr-TR" sz="1800" b="1" dirty="0">
            <a:solidFill>
              <a:schemeClr val="bg1">
                <a:lumMod val="95000"/>
              </a:schemeClr>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0.85327</cdr:x>
      <cdr:y>0.61979</cdr:y>
    </cdr:from>
    <cdr:to>
      <cdr:x>0.94661</cdr:x>
      <cdr:y>0.72849</cdr:y>
    </cdr:to>
    <cdr:sp macro="" textlink="">
      <cdr:nvSpPr>
        <cdr:cNvPr id="3" name="Metin Kutusu 1"/>
        <cdr:cNvSpPr txBox="1"/>
      </cdr:nvSpPr>
      <cdr:spPr>
        <a:xfrm xmlns:a="http://schemas.openxmlformats.org/drawingml/2006/main">
          <a:off x="7145330" y="2323819"/>
          <a:ext cx="781635" cy="4075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400" dirty="0">
              <a:latin typeface="Times New Roman" panose="02020603050405020304" pitchFamily="18" charset="0"/>
              <a:cs typeface="Times New Roman" panose="02020603050405020304" pitchFamily="18" charset="0"/>
            </a:rPr>
            <a:t>a</a:t>
          </a:r>
        </a:p>
      </cdr:txBody>
    </cdr:sp>
  </cdr:relSizeAnchor>
  <cdr:relSizeAnchor xmlns:cdr="http://schemas.openxmlformats.org/drawingml/2006/chartDrawing">
    <cdr:from>
      <cdr:x>0.68381</cdr:x>
      <cdr:y>0.58139</cdr:y>
    </cdr:from>
    <cdr:to>
      <cdr:x>0.77715</cdr:x>
      <cdr:y>0.69009</cdr:y>
    </cdr:to>
    <cdr:sp macro="" textlink="">
      <cdr:nvSpPr>
        <cdr:cNvPr id="4" name="Metin Kutusu 1"/>
        <cdr:cNvSpPr txBox="1"/>
      </cdr:nvSpPr>
      <cdr:spPr>
        <a:xfrm xmlns:a="http://schemas.openxmlformats.org/drawingml/2006/main">
          <a:off x="5726262" y="2179850"/>
          <a:ext cx="781635" cy="4075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400" dirty="0">
              <a:latin typeface="Times New Roman" panose="02020603050405020304" pitchFamily="18" charset="0"/>
              <a:cs typeface="Times New Roman" panose="02020603050405020304" pitchFamily="18" charset="0"/>
            </a:rPr>
            <a:t>b</a:t>
          </a:r>
        </a:p>
      </cdr:txBody>
    </cdr:sp>
  </cdr:relSizeAnchor>
  <cdr:relSizeAnchor xmlns:cdr="http://schemas.openxmlformats.org/drawingml/2006/chartDrawing">
    <cdr:from>
      <cdr:x>0.51915</cdr:x>
      <cdr:y>0.47939</cdr:y>
    </cdr:from>
    <cdr:to>
      <cdr:x>0.61249</cdr:x>
      <cdr:y>0.58808</cdr:y>
    </cdr:to>
    <cdr:sp macro="" textlink="">
      <cdr:nvSpPr>
        <cdr:cNvPr id="5" name="Metin Kutusu 1"/>
        <cdr:cNvSpPr txBox="1"/>
      </cdr:nvSpPr>
      <cdr:spPr>
        <a:xfrm xmlns:a="http://schemas.openxmlformats.org/drawingml/2006/main">
          <a:off x="4347388" y="1797407"/>
          <a:ext cx="781635" cy="4075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400" dirty="0">
              <a:latin typeface="Times New Roman" panose="02020603050405020304" pitchFamily="18" charset="0"/>
              <a:cs typeface="Times New Roman" panose="02020603050405020304" pitchFamily="18" charset="0"/>
            </a:rPr>
            <a:t>c</a:t>
          </a:r>
        </a:p>
      </cdr:txBody>
    </cdr:sp>
  </cdr:relSizeAnchor>
  <cdr:relSizeAnchor xmlns:cdr="http://schemas.openxmlformats.org/drawingml/2006/chartDrawing">
    <cdr:from>
      <cdr:x>0.34788</cdr:x>
      <cdr:y>0.42105</cdr:y>
    </cdr:from>
    <cdr:to>
      <cdr:x>0.44122</cdr:x>
      <cdr:y>0.52975</cdr:y>
    </cdr:to>
    <cdr:sp macro="" textlink="">
      <cdr:nvSpPr>
        <cdr:cNvPr id="6" name="Metin Kutusu 1"/>
        <cdr:cNvSpPr txBox="1"/>
      </cdr:nvSpPr>
      <cdr:spPr>
        <a:xfrm xmlns:a="http://schemas.openxmlformats.org/drawingml/2006/main">
          <a:off x="2913165" y="1578652"/>
          <a:ext cx="781635" cy="4075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400" dirty="0">
              <a:latin typeface="Times New Roman" panose="02020603050405020304" pitchFamily="18" charset="0"/>
              <a:cs typeface="Times New Roman" panose="02020603050405020304" pitchFamily="18" charset="0"/>
            </a:rPr>
            <a:t>d</a:t>
          </a:r>
        </a:p>
      </cdr:txBody>
    </cdr:sp>
  </cdr:relSizeAnchor>
  <cdr:relSizeAnchor xmlns:cdr="http://schemas.openxmlformats.org/drawingml/2006/chartDrawing">
    <cdr:from>
      <cdr:x>0.18212</cdr:x>
      <cdr:y>0.1577</cdr:y>
    </cdr:from>
    <cdr:to>
      <cdr:x>0.27546</cdr:x>
      <cdr:y>0.26639</cdr:y>
    </cdr:to>
    <cdr:sp macro="" textlink="">
      <cdr:nvSpPr>
        <cdr:cNvPr id="7" name="Metin Kutusu 1"/>
        <cdr:cNvSpPr txBox="1"/>
      </cdr:nvSpPr>
      <cdr:spPr>
        <a:xfrm xmlns:a="http://schemas.openxmlformats.org/drawingml/2006/main">
          <a:off x="1525079" y="591260"/>
          <a:ext cx="781635" cy="4075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400" dirty="0">
              <a:latin typeface="Times New Roman" panose="02020603050405020304" pitchFamily="18" charset="0"/>
              <a:cs typeface="Times New Roman" panose="02020603050405020304" pitchFamily="18" charset="0"/>
            </a:rPr>
            <a:t>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FE368-F555-4934-954C-3F40692EC720}" type="datetimeFigureOut">
              <a:rPr lang="en-US" smtClean="0"/>
              <a:t>9/2/2022</a:t>
            </a:fld>
            <a:endParaRPr lang="en-US"/>
          </a:p>
        </p:txBody>
      </p:sp>
      <p:sp>
        <p:nvSpPr>
          <p:cNvPr id="4" name="Slayt Görüntüsü Yer Tutucusu 3"/>
          <p:cNvSpPr>
            <a:spLocks noGrp="1" noRot="1" noChangeAspect="1"/>
          </p:cNvSpPr>
          <p:nvPr>
            <p:ph type="sldImg" idx="2"/>
          </p:nvPr>
        </p:nvSpPr>
        <p:spPr>
          <a:xfrm>
            <a:off x="817563" y="1143000"/>
            <a:ext cx="52228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7DA422-5C96-4728-8868-55C71658A74A}" type="slidenum">
              <a:rPr lang="en-US" smtClean="0"/>
              <a:t>‹#›</a:t>
            </a:fld>
            <a:endParaRPr lang="en-US"/>
          </a:p>
        </p:txBody>
      </p:sp>
    </p:spTree>
    <p:extLst>
      <p:ext uri="{BB962C8B-B14F-4D97-AF65-F5344CB8AC3E}">
        <p14:creationId xmlns:p14="http://schemas.microsoft.com/office/powerpoint/2010/main" val="3003771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817563" y="1143000"/>
            <a:ext cx="5222875" cy="3086100"/>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C27DA422-5C96-4728-8868-55C71658A74A}" type="slidenum">
              <a:rPr lang="en-US" smtClean="0"/>
              <a:t>1</a:t>
            </a:fld>
            <a:endParaRPr lang="en-US" dirty="0"/>
          </a:p>
        </p:txBody>
      </p:sp>
    </p:spTree>
    <p:extLst>
      <p:ext uri="{BB962C8B-B14F-4D97-AF65-F5344CB8AC3E}">
        <p14:creationId xmlns:p14="http://schemas.microsoft.com/office/powerpoint/2010/main" val="2560145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C27DA422-5C96-4728-8868-55C71658A74A}" type="slidenum">
              <a:rPr lang="en-US" smtClean="0"/>
              <a:t>10</a:t>
            </a:fld>
            <a:endParaRPr lang="en-US"/>
          </a:p>
        </p:txBody>
      </p:sp>
    </p:spTree>
    <p:extLst>
      <p:ext uri="{BB962C8B-B14F-4D97-AF65-F5344CB8AC3E}">
        <p14:creationId xmlns:p14="http://schemas.microsoft.com/office/powerpoint/2010/main" val="1868194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C27DA422-5C96-4728-8868-55C71658A74A}" type="slidenum">
              <a:rPr lang="en-US" smtClean="0"/>
              <a:t>11</a:t>
            </a:fld>
            <a:endParaRPr lang="en-US"/>
          </a:p>
        </p:txBody>
      </p:sp>
    </p:spTree>
    <p:extLst>
      <p:ext uri="{BB962C8B-B14F-4D97-AF65-F5344CB8AC3E}">
        <p14:creationId xmlns:p14="http://schemas.microsoft.com/office/powerpoint/2010/main" val="3167148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C27DA422-5C96-4728-8868-55C71658A74A}" type="slidenum">
              <a:rPr lang="en-US" smtClean="0"/>
              <a:t>12</a:t>
            </a:fld>
            <a:endParaRPr lang="en-US"/>
          </a:p>
        </p:txBody>
      </p:sp>
    </p:spTree>
    <p:extLst>
      <p:ext uri="{BB962C8B-B14F-4D97-AF65-F5344CB8AC3E}">
        <p14:creationId xmlns:p14="http://schemas.microsoft.com/office/powerpoint/2010/main" val="1389115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C27DA422-5C96-4728-8868-55C71658A74A}" type="slidenum">
              <a:rPr lang="en-US" smtClean="0"/>
              <a:t>13</a:t>
            </a:fld>
            <a:endParaRPr lang="en-US"/>
          </a:p>
        </p:txBody>
      </p:sp>
    </p:spTree>
    <p:extLst>
      <p:ext uri="{BB962C8B-B14F-4D97-AF65-F5344CB8AC3E}">
        <p14:creationId xmlns:p14="http://schemas.microsoft.com/office/powerpoint/2010/main" val="33387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C27DA422-5C96-4728-8868-55C71658A74A}" type="slidenum">
              <a:rPr lang="en-US" smtClean="0"/>
              <a:t>14</a:t>
            </a:fld>
            <a:endParaRPr lang="en-US"/>
          </a:p>
        </p:txBody>
      </p:sp>
    </p:spTree>
    <p:extLst>
      <p:ext uri="{BB962C8B-B14F-4D97-AF65-F5344CB8AC3E}">
        <p14:creationId xmlns:p14="http://schemas.microsoft.com/office/powerpoint/2010/main" val="2707231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C27DA422-5C96-4728-8868-55C71658A74A}" type="slidenum">
              <a:rPr lang="en-US" smtClean="0"/>
              <a:t>15</a:t>
            </a:fld>
            <a:endParaRPr lang="en-US"/>
          </a:p>
        </p:txBody>
      </p:sp>
    </p:spTree>
    <p:extLst>
      <p:ext uri="{BB962C8B-B14F-4D97-AF65-F5344CB8AC3E}">
        <p14:creationId xmlns:p14="http://schemas.microsoft.com/office/powerpoint/2010/main" val="57141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C27DA422-5C96-4728-8868-55C71658A74A}" type="slidenum">
              <a:rPr lang="en-US" smtClean="0"/>
              <a:t>16</a:t>
            </a:fld>
            <a:endParaRPr lang="en-US"/>
          </a:p>
        </p:txBody>
      </p:sp>
    </p:spTree>
    <p:extLst>
      <p:ext uri="{BB962C8B-B14F-4D97-AF65-F5344CB8AC3E}">
        <p14:creationId xmlns:p14="http://schemas.microsoft.com/office/powerpoint/2010/main" val="370294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C27DA422-5C96-4728-8868-55C71658A74A}" type="slidenum">
              <a:rPr lang="en-US" smtClean="0"/>
              <a:t>2</a:t>
            </a:fld>
            <a:endParaRPr lang="en-US"/>
          </a:p>
        </p:txBody>
      </p:sp>
    </p:spTree>
    <p:extLst>
      <p:ext uri="{BB962C8B-B14F-4D97-AF65-F5344CB8AC3E}">
        <p14:creationId xmlns:p14="http://schemas.microsoft.com/office/powerpoint/2010/main" val="337295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C27DA422-5C96-4728-8868-55C71658A74A}" type="slidenum">
              <a:rPr lang="en-US" smtClean="0"/>
              <a:t>3</a:t>
            </a:fld>
            <a:endParaRPr lang="en-US"/>
          </a:p>
        </p:txBody>
      </p:sp>
    </p:spTree>
    <p:extLst>
      <p:ext uri="{BB962C8B-B14F-4D97-AF65-F5344CB8AC3E}">
        <p14:creationId xmlns:p14="http://schemas.microsoft.com/office/powerpoint/2010/main" val="23214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C27DA422-5C96-4728-8868-55C71658A74A}" type="slidenum">
              <a:rPr lang="en-US" smtClean="0"/>
              <a:t>4</a:t>
            </a:fld>
            <a:endParaRPr lang="en-US"/>
          </a:p>
        </p:txBody>
      </p:sp>
    </p:spTree>
    <p:extLst>
      <p:ext uri="{BB962C8B-B14F-4D97-AF65-F5344CB8AC3E}">
        <p14:creationId xmlns:p14="http://schemas.microsoft.com/office/powerpoint/2010/main" val="271653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C27DA422-5C96-4728-8868-55C71658A74A}" type="slidenum">
              <a:rPr lang="en-US" smtClean="0"/>
              <a:t>5</a:t>
            </a:fld>
            <a:endParaRPr lang="en-US"/>
          </a:p>
        </p:txBody>
      </p:sp>
    </p:spTree>
    <p:extLst>
      <p:ext uri="{BB962C8B-B14F-4D97-AF65-F5344CB8AC3E}">
        <p14:creationId xmlns:p14="http://schemas.microsoft.com/office/powerpoint/2010/main" val="77418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C27DA422-5C96-4728-8868-55C71658A74A}" type="slidenum">
              <a:rPr lang="en-US" smtClean="0"/>
              <a:t>6</a:t>
            </a:fld>
            <a:endParaRPr lang="en-US"/>
          </a:p>
        </p:txBody>
      </p:sp>
    </p:spTree>
    <p:extLst>
      <p:ext uri="{BB962C8B-B14F-4D97-AF65-F5344CB8AC3E}">
        <p14:creationId xmlns:p14="http://schemas.microsoft.com/office/powerpoint/2010/main" val="2253618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C27DA422-5C96-4728-8868-55C71658A74A}" type="slidenum">
              <a:rPr lang="en-US" smtClean="0"/>
              <a:t>7</a:t>
            </a:fld>
            <a:endParaRPr lang="en-US"/>
          </a:p>
        </p:txBody>
      </p:sp>
    </p:spTree>
    <p:extLst>
      <p:ext uri="{BB962C8B-B14F-4D97-AF65-F5344CB8AC3E}">
        <p14:creationId xmlns:p14="http://schemas.microsoft.com/office/powerpoint/2010/main" val="67613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C27DA422-5C96-4728-8868-55C71658A74A}" type="slidenum">
              <a:rPr lang="en-US" smtClean="0"/>
              <a:t>8</a:t>
            </a:fld>
            <a:endParaRPr lang="en-US"/>
          </a:p>
        </p:txBody>
      </p:sp>
    </p:spTree>
    <p:extLst>
      <p:ext uri="{BB962C8B-B14F-4D97-AF65-F5344CB8AC3E}">
        <p14:creationId xmlns:p14="http://schemas.microsoft.com/office/powerpoint/2010/main" val="1551797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C27DA422-5C96-4728-8868-55C71658A74A}" type="slidenum">
              <a:rPr lang="en-US" smtClean="0"/>
              <a:t>9</a:t>
            </a:fld>
            <a:endParaRPr lang="en-US"/>
          </a:p>
        </p:txBody>
      </p:sp>
    </p:spTree>
    <p:extLst>
      <p:ext uri="{BB962C8B-B14F-4D97-AF65-F5344CB8AC3E}">
        <p14:creationId xmlns:p14="http://schemas.microsoft.com/office/powerpoint/2010/main" val="204298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83863"/>
            <a:ext cx="6858000" cy="1880235"/>
          </a:xfrm>
        </p:spPr>
        <p:txBody>
          <a:bodyPr anchor="b"/>
          <a:lstStyle>
            <a:lvl1pPr algn="ctr">
              <a:defRPr sz="45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2836605"/>
            <a:ext cx="6858000" cy="1303913"/>
          </a:xfrm>
        </p:spPr>
        <p:txBody>
          <a:bodyPr/>
          <a:lstStyle>
            <a:lvl1pPr marL="0" indent="0" algn="ctr">
              <a:buNone/>
              <a:defRPr sz="1800"/>
            </a:lvl1pPr>
            <a:lvl2pPr marL="342914" indent="0" algn="ctr">
              <a:buNone/>
              <a:defRPr sz="1500"/>
            </a:lvl2pPr>
            <a:lvl3pPr marL="685828" indent="0" algn="ctr">
              <a:buNone/>
              <a:defRPr sz="1351"/>
            </a:lvl3pPr>
            <a:lvl4pPr marL="1028742" indent="0" algn="ctr">
              <a:buNone/>
              <a:defRPr sz="1200"/>
            </a:lvl4pPr>
            <a:lvl5pPr marL="1371654" indent="0" algn="ctr">
              <a:buNone/>
              <a:defRPr sz="1200"/>
            </a:lvl5pPr>
            <a:lvl6pPr marL="1714569" indent="0" algn="ctr">
              <a:buNone/>
              <a:defRPr sz="1200"/>
            </a:lvl6pPr>
            <a:lvl7pPr marL="2057482" indent="0" algn="ctr">
              <a:buNone/>
              <a:defRPr sz="1200"/>
            </a:lvl7pPr>
            <a:lvl8pPr marL="2400396" indent="0" algn="ctr">
              <a:buNone/>
              <a:defRPr sz="1200"/>
            </a:lvl8pPr>
            <a:lvl9pPr marL="2743310" indent="0" algn="ctr">
              <a:buNone/>
              <a:defRPr sz="12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31735607-5ADA-4CA0-85E4-3A175ABD237C}" type="datetimeFigureOut">
              <a:rPr lang="tr-TR" smtClean="0"/>
              <a:t>2.09.2022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317A50-41D5-4E7D-9DEB-9CCF5AF61E6F}" type="slidenum">
              <a:rPr lang="tr-TR" smtClean="0"/>
              <a:t>‹#›</a:t>
            </a:fld>
            <a:endParaRPr lang="tr-TR"/>
          </a:p>
        </p:txBody>
      </p:sp>
    </p:spTree>
    <p:extLst>
      <p:ext uri="{BB962C8B-B14F-4D97-AF65-F5344CB8AC3E}">
        <p14:creationId xmlns:p14="http://schemas.microsoft.com/office/powerpoint/2010/main" val="1237048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1735607-5ADA-4CA0-85E4-3A175ABD237C}" type="datetimeFigureOut">
              <a:rPr lang="tr-TR" smtClean="0"/>
              <a:t>2.09.2022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317A50-41D5-4E7D-9DEB-9CCF5AF61E6F}" type="slidenum">
              <a:rPr lang="tr-TR" smtClean="0"/>
              <a:t>‹#›</a:t>
            </a:fld>
            <a:endParaRPr lang="tr-TR"/>
          </a:p>
        </p:txBody>
      </p:sp>
    </p:spTree>
    <p:extLst>
      <p:ext uri="{BB962C8B-B14F-4D97-AF65-F5344CB8AC3E}">
        <p14:creationId xmlns:p14="http://schemas.microsoft.com/office/powerpoint/2010/main" val="384678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87536"/>
            <a:ext cx="1971675" cy="457682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2" y="287536"/>
            <a:ext cx="5800725" cy="4576822"/>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1735607-5ADA-4CA0-85E4-3A175ABD237C}" type="datetimeFigureOut">
              <a:rPr lang="tr-TR" smtClean="0"/>
              <a:t>2.09.2022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317A50-41D5-4E7D-9DEB-9CCF5AF61E6F}" type="slidenum">
              <a:rPr lang="tr-TR" smtClean="0"/>
              <a:t>‹#›</a:t>
            </a:fld>
            <a:endParaRPr lang="tr-TR"/>
          </a:p>
        </p:txBody>
      </p:sp>
    </p:spTree>
    <p:extLst>
      <p:ext uri="{BB962C8B-B14F-4D97-AF65-F5344CB8AC3E}">
        <p14:creationId xmlns:p14="http://schemas.microsoft.com/office/powerpoint/2010/main" val="392873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1735607-5ADA-4CA0-85E4-3A175ABD237C}" type="datetimeFigureOut">
              <a:rPr lang="tr-TR" smtClean="0"/>
              <a:t>2.09.2022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317A50-41D5-4E7D-9DEB-9CCF5AF61E6F}" type="slidenum">
              <a:rPr lang="tr-TR" smtClean="0"/>
              <a:t>‹#›</a:t>
            </a:fld>
            <a:endParaRPr lang="tr-TR"/>
          </a:p>
        </p:txBody>
      </p:sp>
    </p:spTree>
    <p:extLst>
      <p:ext uri="{BB962C8B-B14F-4D97-AF65-F5344CB8AC3E}">
        <p14:creationId xmlns:p14="http://schemas.microsoft.com/office/powerpoint/2010/main" val="382715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346419"/>
            <a:ext cx="7886700" cy="2246530"/>
          </a:xfrm>
        </p:spPr>
        <p:txBody>
          <a:bodyPr anchor="b"/>
          <a:lstStyle>
            <a:lvl1pPr>
              <a:defRPr sz="45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3614207"/>
            <a:ext cx="7886700" cy="1181397"/>
          </a:xfrm>
        </p:spPr>
        <p:txBody>
          <a:bodyPr/>
          <a:lstStyle>
            <a:lvl1pPr marL="0" indent="0">
              <a:buNone/>
              <a:defRPr sz="1800">
                <a:solidFill>
                  <a:schemeClr val="tx1">
                    <a:tint val="75000"/>
                  </a:schemeClr>
                </a:solidFill>
              </a:defRPr>
            </a:lvl1pPr>
            <a:lvl2pPr marL="342914" indent="0">
              <a:buNone/>
              <a:defRPr sz="1500">
                <a:solidFill>
                  <a:schemeClr val="tx1">
                    <a:tint val="75000"/>
                  </a:schemeClr>
                </a:solidFill>
              </a:defRPr>
            </a:lvl2pPr>
            <a:lvl3pPr marL="685828" indent="0">
              <a:buNone/>
              <a:defRPr sz="1351">
                <a:solidFill>
                  <a:schemeClr val="tx1">
                    <a:tint val="75000"/>
                  </a:schemeClr>
                </a:solidFill>
              </a:defRPr>
            </a:lvl3pPr>
            <a:lvl4pPr marL="1028742" indent="0">
              <a:buNone/>
              <a:defRPr sz="1200">
                <a:solidFill>
                  <a:schemeClr val="tx1">
                    <a:tint val="75000"/>
                  </a:schemeClr>
                </a:solidFill>
              </a:defRPr>
            </a:lvl4pPr>
            <a:lvl5pPr marL="1371654" indent="0">
              <a:buNone/>
              <a:defRPr sz="1200">
                <a:solidFill>
                  <a:schemeClr val="tx1">
                    <a:tint val="75000"/>
                  </a:schemeClr>
                </a:solidFill>
              </a:defRPr>
            </a:lvl5pPr>
            <a:lvl6pPr marL="1714569" indent="0">
              <a:buNone/>
              <a:defRPr sz="1200">
                <a:solidFill>
                  <a:schemeClr val="tx1">
                    <a:tint val="75000"/>
                  </a:schemeClr>
                </a:solidFill>
              </a:defRPr>
            </a:lvl6pPr>
            <a:lvl7pPr marL="2057482" indent="0">
              <a:buNone/>
              <a:defRPr sz="1200">
                <a:solidFill>
                  <a:schemeClr val="tx1">
                    <a:tint val="75000"/>
                  </a:schemeClr>
                </a:solidFill>
              </a:defRPr>
            </a:lvl7pPr>
            <a:lvl8pPr marL="2400396" indent="0">
              <a:buNone/>
              <a:defRPr sz="1200">
                <a:solidFill>
                  <a:schemeClr val="tx1">
                    <a:tint val="75000"/>
                  </a:schemeClr>
                </a:solidFill>
              </a:defRPr>
            </a:lvl8pPr>
            <a:lvl9pPr marL="2743310" indent="0">
              <a:buNone/>
              <a:defRPr sz="12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1735607-5ADA-4CA0-85E4-3A175ABD237C}" type="datetimeFigureOut">
              <a:rPr lang="tr-TR" smtClean="0"/>
              <a:t>2.09.2022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317A50-41D5-4E7D-9DEB-9CCF5AF61E6F}" type="slidenum">
              <a:rPr lang="tr-TR" smtClean="0"/>
              <a:t>‹#›</a:t>
            </a:fld>
            <a:endParaRPr lang="tr-TR"/>
          </a:p>
        </p:txBody>
      </p:sp>
    </p:spTree>
    <p:extLst>
      <p:ext uri="{BB962C8B-B14F-4D97-AF65-F5344CB8AC3E}">
        <p14:creationId xmlns:p14="http://schemas.microsoft.com/office/powerpoint/2010/main" val="224483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437684"/>
            <a:ext cx="3886200" cy="342667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437684"/>
            <a:ext cx="3886200" cy="342667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1735607-5ADA-4CA0-85E4-3A175ABD237C}" type="datetimeFigureOut">
              <a:rPr lang="tr-TR" smtClean="0"/>
              <a:t>2.09.2022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1317A50-41D5-4E7D-9DEB-9CCF5AF61E6F}" type="slidenum">
              <a:rPr lang="tr-TR" smtClean="0"/>
              <a:t>‹#›</a:t>
            </a:fld>
            <a:endParaRPr lang="tr-TR"/>
          </a:p>
        </p:txBody>
      </p:sp>
      <p:pic>
        <p:nvPicPr>
          <p:cNvPr id="8" name="Picture 4" descr="icocee 2017 ile ilgili görsel sonucu"/>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37990" y="126121"/>
            <a:ext cx="896959" cy="2442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aradeniz technical university ile ilgili görsel sonucu"/>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738" y="110718"/>
            <a:ext cx="468792" cy="46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08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287536"/>
            <a:ext cx="7886700" cy="1043881"/>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323920"/>
            <a:ext cx="3868340" cy="648831"/>
          </a:xfrm>
        </p:spPr>
        <p:txBody>
          <a:bodyPr anchor="b"/>
          <a:lstStyle>
            <a:lvl1pPr marL="0" indent="0">
              <a:buNone/>
              <a:defRPr sz="1800" b="1"/>
            </a:lvl1pPr>
            <a:lvl2pPr marL="342914" indent="0">
              <a:buNone/>
              <a:defRPr sz="1500" b="1"/>
            </a:lvl2pPr>
            <a:lvl3pPr marL="685828" indent="0">
              <a:buNone/>
              <a:defRPr sz="1351" b="1"/>
            </a:lvl3pPr>
            <a:lvl4pPr marL="1028742" indent="0">
              <a:buNone/>
              <a:defRPr sz="1200" b="1"/>
            </a:lvl4pPr>
            <a:lvl5pPr marL="1371654" indent="0">
              <a:buNone/>
              <a:defRPr sz="1200" b="1"/>
            </a:lvl5pPr>
            <a:lvl6pPr marL="1714569" indent="0">
              <a:buNone/>
              <a:defRPr sz="1200" b="1"/>
            </a:lvl6pPr>
            <a:lvl7pPr marL="2057482" indent="0">
              <a:buNone/>
              <a:defRPr sz="1200" b="1"/>
            </a:lvl7pPr>
            <a:lvl8pPr marL="2400396" indent="0">
              <a:buNone/>
              <a:defRPr sz="1200" b="1"/>
            </a:lvl8pPr>
            <a:lvl9pPr marL="274331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629842" y="1972750"/>
            <a:ext cx="3868340" cy="290161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2" y="1323920"/>
            <a:ext cx="3887391" cy="648831"/>
          </a:xfrm>
        </p:spPr>
        <p:txBody>
          <a:bodyPr anchor="b"/>
          <a:lstStyle>
            <a:lvl1pPr marL="0" indent="0">
              <a:buNone/>
              <a:defRPr sz="1800" b="1"/>
            </a:lvl1pPr>
            <a:lvl2pPr marL="342914" indent="0">
              <a:buNone/>
              <a:defRPr sz="1500" b="1"/>
            </a:lvl2pPr>
            <a:lvl3pPr marL="685828" indent="0">
              <a:buNone/>
              <a:defRPr sz="1351" b="1"/>
            </a:lvl3pPr>
            <a:lvl4pPr marL="1028742" indent="0">
              <a:buNone/>
              <a:defRPr sz="1200" b="1"/>
            </a:lvl4pPr>
            <a:lvl5pPr marL="1371654" indent="0">
              <a:buNone/>
              <a:defRPr sz="1200" b="1"/>
            </a:lvl5pPr>
            <a:lvl6pPr marL="1714569" indent="0">
              <a:buNone/>
              <a:defRPr sz="1200" b="1"/>
            </a:lvl6pPr>
            <a:lvl7pPr marL="2057482" indent="0">
              <a:buNone/>
              <a:defRPr sz="1200" b="1"/>
            </a:lvl7pPr>
            <a:lvl8pPr marL="2400396" indent="0">
              <a:buNone/>
              <a:defRPr sz="1200" b="1"/>
            </a:lvl8pPr>
            <a:lvl9pPr marL="274331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29152" y="1972750"/>
            <a:ext cx="3887391" cy="290161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1735607-5ADA-4CA0-85E4-3A175ABD237C}" type="datetimeFigureOut">
              <a:rPr lang="tr-TR" smtClean="0"/>
              <a:t>2.09.2022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1317A50-41D5-4E7D-9DEB-9CCF5AF61E6F}" type="slidenum">
              <a:rPr lang="tr-TR" smtClean="0"/>
              <a:t>‹#›</a:t>
            </a:fld>
            <a:endParaRPr lang="tr-TR"/>
          </a:p>
        </p:txBody>
      </p:sp>
    </p:spTree>
    <p:extLst>
      <p:ext uri="{BB962C8B-B14F-4D97-AF65-F5344CB8AC3E}">
        <p14:creationId xmlns:p14="http://schemas.microsoft.com/office/powerpoint/2010/main" val="128183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1735607-5ADA-4CA0-85E4-3A175ABD237C}" type="datetimeFigureOut">
              <a:rPr lang="tr-TR" smtClean="0"/>
              <a:t>2.09.2022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1317A50-41D5-4E7D-9DEB-9CCF5AF61E6F}" type="slidenum">
              <a:rPr lang="tr-TR" smtClean="0"/>
              <a:t>‹#›</a:t>
            </a:fld>
            <a:endParaRPr lang="tr-TR"/>
          </a:p>
        </p:txBody>
      </p:sp>
    </p:spTree>
    <p:extLst>
      <p:ext uri="{BB962C8B-B14F-4D97-AF65-F5344CB8AC3E}">
        <p14:creationId xmlns:p14="http://schemas.microsoft.com/office/powerpoint/2010/main" val="364350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35607-5ADA-4CA0-85E4-3A175ABD237C}" type="datetimeFigureOut">
              <a:rPr lang="tr-TR" smtClean="0"/>
              <a:t>2.09.2022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1317A50-41D5-4E7D-9DEB-9CCF5AF61E6F}" type="slidenum">
              <a:rPr lang="tr-TR" smtClean="0"/>
              <a:t>‹#›</a:t>
            </a:fld>
            <a:endParaRPr lang="tr-TR"/>
          </a:p>
        </p:txBody>
      </p:sp>
    </p:spTree>
    <p:extLst>
      <p:ext uri="{BB962C8B-B14F-4D97-AF65-F5344CB8AC3E}">
        <p14:creationId xmlns:p14="http://schemas.microsoft.com/office/powerpoint/2010/main" val="279616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360045"/>
            <a:ext cx="2949178" cy="1260158"/>
          </a:xfrm>
        </p:spPr>
        <p:txBody>
          <a:bodyPr anchor="b"/>
          <a:lstStyle>
            <a:lvl1pPr>
              <a:defRPr sz="2400"/>
            </a:lvl1pPr>
          </a:lstStyle>
          <a:p>
            <a:r>
              <a:rPr lang="tr-TR" smtClean="0"/>
              <a:t>Asıl başlık stili için tıklatın</a:t>
            </a:r>
            <a:endParaRPr lang="en-US" dirty="0"/>
          </a:p>
        </p:txBody>
      </p:sp>
      <p:sp>
        <p:nvSpPr>
          <p:cNvPr id="3" name="Content Placeholder 2"/>
          <p:cNvSpPr>
            <a:spLocks noGrp="1"/>
          </p:cNvSpPr>
          <p:nvPr>
            <p:ph idx="1"/>
          </p:nvPr>
        </p:nvSpPr>
        <p:spPr>
          <a:xfrm>
            <a:off x="3887391" y="777597"/>
            <a:ext cx="4629150" cy="38379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1620202"/>
            <a:ext cx="2949178" cy="3001626"/>
          </a:xfrm>
        </p:spPr>
        <p:txBody>
          <a:bodyPr/>
          <a:lstStyle>
            <a:lvl1pPr marL="0" indent="0">
              <a:buNone/>
              <a:defRPr sz="1200"/>
            </a:lvl1pPr>
            <a:lvl2pPr marL="342914" indent="0">
              <a:buNone/>
              <a:defRPr sz="1050"/>
            </a:lvl2pPr>
            <a:lvl3pPr marL="685828" indent="0">
              <a:buNone/>
              <a:defRPr sz="900"/>
            </a:lvl3pPr>
            <a:lvl4pPr marL="1028742" indent="0">
              <a:buNone/>
              <a:defRPr sz="750"/>
            </a:lvl4pPr>
            <a:lvl5pPr marL="1371654" indent="0">
              <a:buNone/>
              <a:defRPr sz="750"/>
            </a:lvl5pPr>
            <a:lvl6pPr marL="1714569" indent="0">
              <a:buNone/>
              <a:defRPr sz="750"/>
            </a:lvl6pPr>
            <a:lvl7pPr marL="2057482" indent="0">
              <a:buNone/>
              <a:defRPr sz="750"/>
            </a:lvl7pPr>
            <a:lvl8pPr marL="2400396" indent="0">
              <a:buNone/>
              <a:defRPr sz="750"/>
            </a:lvl8pPr>
            <a:lvl9pPr marL="2743310" indent="0">
              <a:buNone/>
              <a:defRPr sz="75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1735607-5ADA-4CA0-85E4-3A175ABD237C}" type="datetimeFigureOut">
              <a:rPr lang="tr-TR" smtClean="0"/>
              <a:t>2.09.2022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1317A50-41D5-4E7D-9DEB-9CCF5AF61E6F}" type="slidenum">
              <a:rPr lang="tr-TR" smtClean="0"/>
              <a:t>‹#›</a:t>
            </a:fld>
            <a:endParaRPr lang="tr-TR"/>
          </a:p>
        </p:txBody>
      </p:sp>
    </p:spTree>
    <p:extLst>
      <p:ext uri="{BB962C8B-B14F-4D97-AF65-F5344CB8AC3E}">
        <p14:creationId xmlns:p14="http://schemas.microsoft.com/office/powerpoint/2010/main" val="205475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360045"/>
            <a:ext cx="2949178" cy="1260158"/>
          </a:xfrm>
        </p:spPr>
        <p:txBody>
          <a:bodyPr anchor="b"/>
          <a:lstStyle>
            <a:lvl1pPr>
              <a:defRPr sz="24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777597"/>
            <a:ext cx="4629150" cy="3837980"/>
          </a:xfrm>
        </p:spPr>
        <p:txBody>
          <a:bodyPr anchor="t"/>
          <a:lstStyle>
            <a:lvl1pPr marL="0" indent="0">
              <a:buNone/>
              <a:defRPr sz="2400"/>
            </a:lvl1pPr>
            <a:lvl2pPr marL="342914" indent="0">
              <a:buNone/>
              <a:defRPr sz="2100"/>
            </a:lvl2pPr>
            <a:lvl3pPr marL="685828" indent="0">
              <a:buNone/>
              <a:defRPr sz="1800"/>
            </a:lvl3pPr>
            <a:lvl4pPr marL="1028742" indent="0">
              <a:buNone/>
              <a:defRPr sz="1500"/>
            </a:lvl4pPr>
            <a:lvl5pPr marL="1371654" indent="0">
              <a:buNone/>
              <a:defRPr sz="1500"/>
            </a:lvl5pPr>
            <a:lvl6pPr marL="1714569" indent="0">
              <a:buNone/>
              <a:defRPr sz="1500"/>
            </a:lvl6pPr>
            <a:lvl7pPr marL="2057482" indent="0">
              <a:buNone/>
              <a:defRPr sz="1500"/>
            </a:lvl7pPr>
            <a:lvl8pPr marL="2400396" indent="0">
              <a:buNone/>
              <a:defRPr sz="1500"/>
            </a:lvl8pPr>
            <a:lvl9pPr marL="274331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1620202"/>
            <a:ext cx="2949178" cy="3001626"/>
          </a:xfrm>
        </p:spPr>
        <p:txBody>
          <a:bodyPr/>
          <a:lstStyle>
            <a:lvl1pPr marL="0" indent="0">
              <a:buNone/>
              <a:defRPr sz="1200"/>
            </a:lvl1pPr>
            <a:lvl2pPr marL="342914" indent="0">
              <a:buNone/>
              <a:defRPr sz="1050"/>
            </a:lvl2pPr>
            <a:lvl3pPr marL="685828" indent="0">
              <a:buNone/>
              <a:defRPr sz="900"/>
            </a:lvl3pPr>
            <a:lvl4pPr marL="1028742" indent="0">
              <a:buNone/>
              <a:defRPr sz="750"/>
            </a:lvl4pPr>
            <a:lvl5pPr marL="1371654" indent="0">
              <a:buNone/>
              <a:defRPr sz="750"/>
            </a:lvl5pPr>
            <a:lvl6pPr marL="1714569" indent="0">
              <a:buNone/>
              <a:defRPr sz="750"/>
            </a:lvl6pPr>
            <a:lvl7pPr marL="2057482" indent="0">
              <a:buNone/>
              <a:defRPr sz="750"/>
            </a:lvl7pPr>
            <a:lvl8pPr marL="2400396" indent="0">
              <a:buNone/>
              <a:defRPr sz="750"/>
            </a:lvl8pPr>
            <a:lvl9pPr marL="2743310" indent="0">
              <a:buNone/>
              <a:defRPr sz="75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1735607-5ADA-4CA0-85E4-3A175ABD237C}" type="datetimeFigureOut">
              <a:rPr lang="tr-TR" smtClean="0"/>
              <a:t>2.09.2022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1317A50-41D5-4E7D-9DEB-9CCF5AF61E6F}" type="slidenum">
              <a:rPr lang="tr-TR" smtClean="0"/>
              <a:t>‹#›</a:t>
            </a:fld>
            <a:endParaRPr lang="tr-TR"/>
          </a:p>
        </p:txBody>
      </p:sp>
    </p:spTree>
    <p:extLst>
      <p:ext uri="{BB962C8B-B14F-4D97-AF65-F5344CB8AC3E}">
        <p14:creationId xmlns:p14="http://schemas.microsoft.com/office/powerpoint/2010/main" val="156029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rgbClr val="99CCFF"/>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287536"/>
            <a:ext cx="7886700" cy="1043881"/>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2" y="1437684"/>
            <a:ext cx="7886700" cy="3426679"/>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5005626"/>
            <a:ext cx="2057400" cy="287536"/>
          </a:xfrm>
          <a:prstGeom prst="rect">
            <a:avLst/>
          </a:prstGeom>
        </p:spPr>
        <p:txBody>
          <a:bodyPr vert="horz" lIns="91440" tIns="45720" rIns="91440" bIns="45720" rtlCol="0" anchor="ctr"/>
          <a:lstStyle>
            <a:lvl1pPr algn="l">
              <a:defRPr sz="900">
                <a:solidFill>
                  <a:schemeClr val="tx1">
                    <a:tint val="75000"/>
                  </a:schemeClr>
                </a:solidFill>
              </a:defRPr>
            </a:lvl1pPr>
          </a:lstStyle>
          <a:p>
            <a:fld id="{31735607-5ADA-4CA0-85E4-3A175ABD237C}" type="datetimeFigureOut">
              <a:rPr lang="tr-TR" smtClean="0"/>
              <a:t>2.09.2022</a:t>
            </a:fld>
            <a:endParaRPr lang="tr-TR"/>
          </a:p>
        </p:txBody>
      </p:sp>
      <p:sp>
        <p:nvSpPr>
          <p:cNvPr id="5" name="Footer Placeholder 4"/>
          <p:cNvSpPr>
            <a:spLocks noGrp="1"/>
          </p:cNvSpPr>
          <p:nvPr>
            <p:ph type="ftr" sz="quarter" idx="3"/>
          </p:nvPr>
        </p:nvSpPr>
        <p:spPr>
          <a:xfrm>
            <a:off x="3028952" y="5005626"/>
            <a:ext cx="3086100" cy="287536"/>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5005626"/>
            <a:ext cx="2057400" cy="287536"/>
          </a:xfrm>
          <a:prstGeom prst="rect">
            <a:avLst/>
          </a:prstGeom>
        </p:spPr>
        <p:txBody>
          <a:bodyPr vert="horz" lIns="91440" tIns="45720" rIns="91440" bIns="45720" rtlCol="0" anchor="ctr"/>
          <a:lstStyle>
            <a:lvl1pPr algn="r">
              <a:defRPr sz="900">
                <a:solidFill>
                  <a:schemeClr val="tx1">
                    <a:tint val="75000"/>
                  </a:schemeClr>
                </a:solidFill>
              </a:defRPr>
            </a:lvl1pPr>
          </a:lstStyle>
          <a:p>
            <a:fld id="{D1317A50-41D5-4E7D-9DEB-9CCF5AF61E6F}" type="slidenum">
              <a:rPr lang="tr-TR" smtClean="0"/>
              <a:t>‹#›</a:t>
            </a:fld>
            <a:endParaRPr lang="tr-TR"/>
          </a:p>
        </p:txBody>
      </p:sp>
    </p:spTree>
    <p:extLst>
      <p:ext uri="{BB962C8B-B14F-4D97-AF65-F5344CB8AC3E}">
        <p14:creationId xmlns:p14="http://schemas.microsoft.com/office/powerpoint/2010/main" val="37330137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8" indent="-171458" algn="l" defTabSz="68582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71" indent="-171458" algn="l" defTabSz="68582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85" indent="-171458" algn="l" defTabSz="6858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98" indent="-171458" algn="l" defTabSz="68582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112" indent="-171458" algn="l" defTabSz="68582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6025" indent="-171458" algn="l" defTabSz="68582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940" indent="-171458" algn="l" defTabSz="68582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853" indent="-171458" algn="l" defTabSz="68582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767" indent="-171458" algn="l" defTabSz="68582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828" rtl="0" eaLnBrk="1" latinLnBrk="0" hangingPunct="1">
        <a:defRPr sz="1351" kern="1200">
          <a:solidFill>
            <a:schemeClr val="tx1"/>
          </a:solidFill>
          <a:latin typeface="+mn-lt"/>
          <a:ea typeface="+mn-ea"/>
          <a:cs typeface="+mn-cs"/>
        </a:defRPr>
      </a:lvl1pPr>
      <a:lvl2pPr marL="342914" algn="l" defTabSz="685828" rtl="0" eaLnBrk="1" latinLnBrk="0" hangingPunct="1">
        <a:defRPr sz="1351" kern="1200">
          <a:solidFill>
            <a:schemeClr val="tx1"/>
          </a:solidFill>
          <a:latin typeface="+mn-lt"/>
          <a:ea typeface="+mn-ea"/>
          <a:cs typeface="+mn-cs"/>
        </a:defRPr>
      </a:lvl2pPr>
      <a:lvl3pPr marL="685828" algn="l" defTabSz="685828" rtl="0" eaLnBrk="1" latinLnBrk="0" hangingPunct="1">
        <a:defRPr sz="1351" kern="1200">
          <a:solidFill>
            <a:schemeClr val="tx1"/>
          </a:solidFill>
          <a:latin typeface="+mn-lt"/>
          <a:ea typeface="+mn-ea"/>
          <a:cs typeface="+mn-cs"/>
        </a:defRPr>
      </a:lvl3pPr>
      <a:lvl4pPr marL="1028742" algn="l" defTabSz="685828" rtl="0" eaLnBrk="1" latinLnBrk="0" hangingPunct="1">
        <a:defRPr sz="1351" kern="1200">
          <a:solidFill>
            <a:schemeClr val="tx1"/>
          </a:solidFill>
          <a:latin typeface="+mn-lt"/>
          <a:ea typeface="+mn-ea"/>
          <a:cs typeface="+mn-cs"/>
        </a:defRPr>
      </a:lvl4pPr>
      <a:lvl5pPr marL="1371654" algn="l" defTabSz="685828" rtl="0" eaLnBrk="1" latinLnBrk="0" hangingPunct="1">
        <a:defRPr sz="1351" kern="1200">
          <a:solidFill>
            <a:schemeClr val="tx1"/>
          </a:solidFill>
          <a:latin typeface="+mn-lt"/>
          <a:ea typeface="+mn-ea"/>
          <a:cs typeface="+mn-cs"/>
        </a:defRPr>
      </a:lvl5pPr>
      <a:lvl6pPr marL="1714569" algn="l" defTabSz="685828" rtl="0" eaLnBrk="1" latinLnBrk="0" hangingPunct="1">
        <a:defRPr sz="1351" kern="1200">
          <a:solidFill>
            <a:schemeClr val="tx1"/>
          </a:solidFill>
          <a:latin typeface="+mn-lt"/>
          <a:ea typeface="+mn-ea"/>
          <a:cs typeface="+mn-cs"/>
        </a:defRPr>
      </a:lvl6pPr>
      <a:lvl7pPr marL="2057482" algn="l" defTabSz="685828" rtl="0" eaLnBrk="1" latinLnBrk="0" hangingPunct="1">
        <a:defRPr sz="1351" kern="1200">
          <a:solidFill>
            <a:schemeClr val="tx1"/>
          </a:solidFill>
          <a:latin typeface="+mn-lt"/>
          <a:ea typeface="+mn-ea"/>
          <a:cs typeface="+mn-cs"/>
        </a:defRPr>
      </a:lvl7pPr>
      <a:lvl8pPr marL="2400396" algn="l" defTabSz="685828" rtl="0" eaLnBrk="1" latinLnBrk="0" hangingPunct="1">
        <a:defRPr sz="1351" kern="1200">
          <a:solidFill>
            <a:schemeClr val="tx1"/>
          </a:solidFill>
          <a:latin typeface="+mn-lt"/>
          <a:ea typeface="+mn-ea"/>
          <a:cs typeface="+mn-cs"/>
        </a:defRPr>
      </a:lvl8pPr>
      <a:lvl9pPr marL="2743310" algn="l" defTabSz="685828"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satc.org.in/category/watershed-management/" TargetMode="Externa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sciencedirect.com/science/article/pii/S0921800904003507" TargetMode="External"/><Relationship Id="rId4" Type="http://schemas.openxmlformats.org/officeDocument/2006/relationships/hyperlink" Target="http://www.sciencedirect.com/science/article/pii/S0303243410000425"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ikdörtgen 14"/>
          <p:cNvSpPr/>
          <p:nvPr/>
        </p:nvSpPr>
        <p:spPr>
          <a:xfrm>
            <a:off x="155574" y="1425691"/>
            <a:ext cx="8793353" cy="3844203"/>
          </a:xfrm>
          <a:prstGeom prst="rect">
            <a:avLst/>
          </a:prstGeom>
          <a:solidFill>
            <a:srgbClr val="36FA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Yuvarlatılmış Dikdörtgen 4"/>
          <p:cNvSpPr/>
          <p:nvPr/>
        </p:nvSpPr>
        <p:spPr>
          <a:xfrm>
            <a:off x="155575" y="106416"/>
            <a:ext cx="8793353" cy="1264398"/>
          </a:xfrm>
          <a:prstGeom prst="roundRect">
            <a:avLst/>
          </a:prstGeom>
          <a:gradFill>
            <a:gsLst>
              <a:gs pos="79000">
                <a:schemeClr val="accent4">
                  <a:lumMod val="60000"/>
                  <a:lumOff val="40000"/>
                </a:schemeClr>
              </a:gs>
              <a:gs pos="38020">
                <a:srgbClr val="CDF7FD"/>
              </a:gs>
              <a:gs pos="31000">
                <a:srgbClr val="CDF7FD"/>
              </a:gs>
              <a:gs pos="82000">
                <a:schemeClr val="accent4">
                  <a:lumMod val="60000"/>
                  <a:lumOff val="40000"/>
                </a:schemeClr>
              </a:gs>
              <a:gs pos="3000">
                <a:srgbClr val="88E45A"/>
              </a:gs>
              <a:gs pos="78000">
                <a:schemeClr val="accent5">
                  <a:lumMod val="40000"/>
                  <a:lumOff val="60000"/>
                </a:schemeClr>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44" dirty="0"/>
          </a:p>
        </p:txBody>
      </p:sp>
      <p:sp>
        <p:nvSpPr>
          <p:cNvPr id="8" name="Metin kutusu 7"/>
          <p:cNvSpPr txBox="1"/>
          <p:nvPr/>
        </p:nvSpPr>
        <p:spPr>
          <a:xfrm>
            <a:off x="383873" y="96402"/>
            <a:ext cx="8493832" cy="1600438"/>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Deforestation Level Alters the Land Use Role in Climate Change and Ecosystem </a:t>
            </a:r>
            <a:r>
              <a:rPr lang="en-US" sz="2800" b="1" dirty="0" smtClean="0">
                <a:effectLst>
                  <a:outerShdw blurRad="38100" dist="38100" dir="2700000" algn="tl">
                    <a:srgbClr val="000000">
                      <a:alpha val="43137"/>
                    </a:srgbClr>
                  </a:outerShdw>
                </a:effectLst>
              </a:rPr>
              <a:t>Functions</a:t>
            </a:r>
            <a:r>
              <a:rPr lang="tr-TR" sz="2800" b="1" dirty="0" smtClean="0">
                <a:effectLst>
                  <a:outerShdw blurRad="38100" dist="38100" dir="2700000" algn="tl">
                    <a:srgbClr val="000000">
                      <a:alpha val="43137"/>
                    </a:srgbClr>
                  </a:outerShdw>
                </a:effectLst>
              </a:rPr>
              <a:t>*</a:t>
            </a:r>
            <a:endParaRPr lang="tr-TR" sz="2800" b="1" dirty="0" smtClean="0">
              <a:effectLst>
                <a:outerShdw blurRad="38100" dist="38100" dir="2700000" algn="tl">
                  <a:srgbClr val="000000">
                    <a:alpha val="43137"/>
                  </a:srgbClr>
                </a:outerShdw>
              </a:effectLst>
            </a:endParaRPr>
          </a:p>
          <a:p>
            <a:pPr algn="ctr"/>
            <a:r>
              <a:rPr lang="tr-TR" sz="1200" b="1" dirty="0"/>
              <a:t>Ercan </a:t>
            </a:r>
            <a:r>
              <a:rPr lang="tr-TR" sz="1200" b="1" dirty="0" smtClean="0"/>
              <a:t>Oktan, </a:t>
            </a:r>
            <a:r>
              <a:rPr lang="tr-TR" sz="1200" b="1" dirty="0"/>
              <a:t>Ugur </a:t>
            </a:r>
            <a:r>
              <a:rPr lang="tr-TR" sz="1200" b="1" dirty="0" smtClean="0"/>
              <a:t>Kezik</a:t>
            </a:r>
            <a:r>
              <a:rPr lang="tr-TR" sz="1200" b="1" dirty="0"/>
              <a:t>*</a:t>
            </a:r>
            <a:r>
              <a:rPr lang="tr-TR" sz="1200" b="1" dirty="0" smtClean="0"/>
              <a:t>, </a:t>
            </a:r>
            <a:r>
              <a:rPr lang="tr-TR" sz="1200" b="1" dirty="0"/>
              <a:t>Sezgin </a:t>
            </a:r>
            <a:r>
              <a:rPr lang="tr-TR" sz="1200" b="1" dirty="0" err="1" smtClean="0"/>
              <a:t>Hacisalihoglu</a:t>
            </a:r>
            <a:endParaRPr lang="tr-TR" sz="1200" b="1" dirty="0" smtClean="0"/>
          </a:p>
          <a:p>
            <a:pPr algn="ctr"/>
            <a:r>
              <a:rPr lang="tr-TR" sz="1200" dirty="0" smtClean="0"/>
              <a:t>Karadeniz </a:t>
            </a:r>
            <a:r>
              <a:rPr lang="tr-TR" sz="1200" dirty="0"/>
              <a:t>Technical </a:t>
            </a:r>
            <a:r>
              <a:rPr lang="tr-TR" sz="1200" dirty="0" err="1"/>
              <a:t>University</a:t>
            </a:r>
            <a:r>
              <a:rPr lang="tr-TR" sz="1200" dirty="0"/>
              <a:t>, </a:t>
            </a:r>
            <a:r>
              <a:rPr lang="tr-TR" sz="1200" dirty="0" err="1"/>
              <a:t>Faculty</a:t>
            </a:r>
            <a:r>
              <a:rPr lang="tr-TR" sz="1200" dirty="0"/>
              <a:t> of Forestry, 61080 Trabzon, </a:t>
            </a:r>
            <a:r>
              <a:rPr lang="tr-TR" sz="1200" dirty="0" err="1"/>
              <a:t>Turkey</a:t>
            </a:r>
            <a:endParaRPr lang="tr-TR" sz="1200" dirty="0"/>
          </a:p>
          <a:p>
            <a:pPr algn="ctr"/>
            <a:endParaRPr lang="tr-TR" b="1" dirty="0">
              <a:effectLst>
                <a:outerShdw blurRad="38100" dist="38100" dir="2700000" algn="tl">
                  <a:srgbClr val="000000">
                    <a:alpha val="43137"/>
                  </a:srgbClr>
                </a:outerShdw>
              </a:effectLst>
            </a:endParaRPr>
          </a:p>
        </p:txBody>
      </p:sp>
      <p:sp>
        <p:nvSpPr>
          <p:cNvPr id="11" name="AutoShape 16" descr="Karadeniz Technical University in Turk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1042" name="Picture 18" descr="Karadeniz Technical University in Turkey"/>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3000" r="100000"/>
                    </a14:imgEffect>
                  </a14:imgLayer>
                </a14:imgProps>
              </a:ext>
              <a:ext uri="{28A0092B-C50C-407E-A947-70E740481C1C}">
                <a14:useLocalDpi xmlns:a14="http://schemas.microsoft.com/office/drawing/2010/main" val="0"/>
              </a:ext>
            </a:extLst>
          </a:blip>
          <a:srcRect/>
          <a:stretch>
            <a:fillRect/>
          </a:stretch>
        </p:blipFill>
        <p:spPr bwMode="auto">
          <a:xfrm>
            <a:off x="8031102" y="669555"/>
            <a:ext cx="555614" cy="507923"/>
          </a:xfrm>
          <a:prstGeom prst="rect">
            <a:avLst/>
          </a:prstGeom>
          <a:noFill/>
          <a:extLst>
            <a:ext uri="{909E8E84-426E-40DD-AFC4-6F175D3DCCD1}">
              <a14:hiddenFill xmlns:a14="http://schemas.microsoft.com/office/drawing/2010/main">
                <a:solidFill>
                  <a:srgbClr val="FFFFFF"/>
                </a:solidFill>
              </a14:hiddenFill>
            </a:ext>
          </a:extLst>
        </p:spPr>
      </p:pic>
      <p:pic>
        <p:nvPicPr>
          <p:cNvPr id="28" name="Рисунок 47" descr="Эмб1"/>
          <p:cNvPicPr/>
          <p:nvPr/>
        </p:nvPicPr>
        <p:blipFill>
          <a:blip r:embed="rId5" cstate="print"/>
          <a:srcRect/>
          <a:stretch>
            <a:fillRect/>
          </a:stretch>
        </p:blipFill>
        <p:spPr bwMode="auto">
          <a:xfrm>
            <a:off x="658723" y="685211"/>
            <a:ext cx="528158" cy="476612"/>
          </a:xfrm>
          <a:prstGeom prst="rect">
            <a:avLst/>
          </a:prstGeom>
          <a:noFill/>
          <a:ln w="9525">
            <a:noFill/>
            <a:miter lim="800000"/>
            <a:headEnd/>
            <a:tailEnd/>
          </a:ln>
        </p:spPr>
      </p:pic>
      <p:sp>
        <p:nvSpPr>
          <p:cNvPr id="4" name="Dikdörtgen 3"/>
          <p:cNvSpPr/>
          <p:nvPr/>
        </p:nvSpPr>
        <p:spPr>
          <a:xfrm>
            <a:off x="658723" y="4998744"/>
            <a:ext cx="7944129" cy="279757"/>
          </a:xfrm>
          <a:prstGeom prst="rect">
            <a:avLst/>
          </a:prstGeom>
        </p:spPr>
        <p:txBody>
          <a:bodyPr wrap="square">
            <a:spAutoFit/>
          </a:bodyPr>
          <a:lstStyle/>
          <a:p>
            <a:pPr indent="241300" algn="ctr">
              <a:lnSpc>
                <a:spcPct val="116000"/>
              </a:lnSpc>
              <a:spcAft>
                <a:spcPts val="0"/>
              </a:spcAft>
            </a:pPr>
            <a:r>
              <a:rPr lang="tr-TR" sz="10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1000" b="1"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US" sz="1000" b="1" dirty="0">
                <a:latin typeface="Times New Roman" panose="02020603050405020304" pitchFamily="18" charset="0"/>
                <a:ea typeface="Times New Roman" panose="02020603050405020304" pitchFamily="18" charset="0"/>
                <a:cs typeface="Times New Roman" panose="02020603050405020304" pitchFamily="18" charset="0"/>
              </a:rPr>
              <a:t>Biological Reclamation and Monitoring of Disturbed </a:t>
            </a:r>
            <a:r>
              <a:rPr lang="en-US" sz="1000" b="1" dirty="0" smtClean="0">
                <a:latin typeface="Times New Roman" panose="02020603050405020304" pitchFamily="18" charset="0"/>
                <a:ea typeface="Times New Roman" panose="02020603050405020304" pitchFamily="18" charset="0"/>
                <a:cs typeface="Times New Roman" panose="02020603050405020304" pitchFamily="18" charset="0"/>
              </a:rPr>
              <a:t>Lands</a:t>
            </a:r>
            <a:r>
              <a:rPr lang="tr-TR" sz="1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1050" b="1" dirty="0" smtClean="0">
                <a:latin typeface="Times New Roman" panose="02020603050405020304" pitchFamily="18" charset="0"/>
                <a:ea typeface="Times New Roman" panose="02020603050405020304" pitchFamily="18" charset="0"/>
                <a:cs typeface="Times New Roman" panose="02020603050405020304" pitchFamily="18" charset="0"/>
              </a:rPr>
              <a:t>September </a:t>
            </a:r>
            <a:r>
              <a:rPr lang="en-US" sz="1050" b="1" dirty="0">
                <a:latin typeface="Times New Roman" panose="02020603050405020304" pitchFamily="18" charset="0"/>
                <a:ea typeface="Times New Roman" panose="02020603050405020304" pitchFamily="18" charset="0"/>
                <a:cs typeface="Times New Roman" panose="02020603050405020304" pitchFamily="18" charset="0"/>
              </a:rPr>
              <a:t>12–16, 2022  </a:t>
            </a:r>
            <a:endParaRPr lang="tr-TR" sz="3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Resim 11"/>
          <p:cNvPicPr/>
          <p:nvPr/>
        </p:nvPicPr>
        <p:blipFill rotWithShape="1">
          <a:blip r:embed="rId6"/>
          <a:srcRect t="62076" r="50169"/>
          <a:stretch/>
        </p:blipFill>
        <p:spPr>
          <a:xfrm>
            <a:off x="2593808" y="3264109"/>
            <a:ext cx="2302194" cy="1765257"/>
          </a:xfrm>
          <a:prstGeom prst="rect">
            <a:avLst/>
          </a:prstGeom>
        </p:spPr>
      </p:pic>
      <p:pic>
        <p:nvPicPr>
          <p:cNvPr id="13" name="Resim 12"/>
          <p:cNvPicPr/>
          <p:nvPr/>
        </p:nvPicPr>
        <p:blipFill rotWithShape="1">
          <a:blip r:embed="rId6"/>
          <a:srcRect b="68205"/>
          <a:stretch/>
        </p:blipFill>
        <p:spPr>
          <a:xfrm>
            <a:off x="193827" y="1481964"/>
            <a:ext cx="4702174" cy="1773537"/>
          </a:xfrm>
          <a:prstGeom prst="rect">
            <a:avLst/>
          </a:prstGeom>
        </p:spPr>
      </p:pic>
      <p:pic>
        <p:nvPicPr>
          <p:cNvPr id="14" name="Resim 13"/>
          <p:cNvPicPr/>
          <p:nvPr/>
        </p:nvPicPr>
        <p:blipFill rotWithShape="1">
          <a:blip r:embed="rId6"/>
          <a:srcRect l="230" t="30972" r="49939" b="37400"/>
          <a:stretch/>
        </p:blipFill>
        <p:spPr>
          <a:xfrm>
            <a:off x="176128" y="3264109"/>
            <a:ext cx="2397125" cy="1734635"/>
          </a:xfrm>
          <a:prstGeom prst="rect">
            <a:avLst/>
          </a:prstGeom>
        </p:spPr>
      </p:pic>
      <p:pic>
        <p:nvPicPr>
          <p:cNvPr id="16" name="Resim 15"/>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7141" y="1516916"/>
            <a:ext cx="3879424" cy="3473221"/>
          </a:xfrm>
          <a:prstGeom prst="rect">
            <a:avLst/>
          </a:prstGeom>
          <a:noFill/>
        </p:spPr>
      </p:pic>
      <p:sp>
        <p:nvSpPr>
          <p:cNvPr id="2" name="Dikdörtgen 1"/>
          <p:cNvSpPr/>
          <p:nvPr/>
        </p:nvSpPr>
        <p:spPr>
          <a:xfrm>
            <a:off x="155574" y="4941951"/>
            <a:ext cx="2092159" cy="377026"/>
          </a:xfrm>
          <a:prstGeom prst="rect">
            <a:avLst/>
          </a:prstGeom>
        </p:spPr>
        <p:txBody>
          <a:bodyPr wrap="square">
            <a:spAutoFit/>
          </a:bodyPr>
          <a:lstStyle/>
          <a:p>
            <a:pPr algn="just">
              <a:spcAft>
                <a:spcPts val="0"/>
              </a:spcAft>
            </a:pPr>
            <a:r>
              <a:rPr lang="tr-TR" sz="1050" dirty="0">
                <a:latin typeface="Times New Roman" panose="02020603050405020304" pitchFamily="18" charset="0"/>
                <a:ea typeface="Calibri" panose="020F0502020204030204" pitchFamily="34" charset="0"/>
                <a:cs typeface="Times New Roman" panose="02020603050405020304" pitchFamily="18" charset="0"/>
              </a:rPr>
              <a:t>*</a:t>
            </a:r>
            <a:r>
              <a:rPr lang="tr-TR" sz="800" dirty="0" err="1">
                <a:latin typeface="Times New Roman" panose="02020603050405020304" pitchFamily="18" charset="0"/>
                <a:ea typeface="Calibri" panose="020F0502020204030204" pitchFamily="34" charset="0"/>
                <a:cs typeface="Times New Roman" panose="02020603050405020304" pitchFamily="18" charset="0"/>
              </a:rPr>
              <a:t>Some</a:t>
            </a:r>
            <a:r>
              <a:rPr lang="tr-TR" sz="800" dirty="0">
                <a:latin typeface="Times New Roman" panose="02020603050405020304" pitchFamily="18" charset="0"/>
                <a:ea typeface="Calibri" panose="020F0502020204030204" pitchFamily="34" charset="0"/>
                <a:cs typeface="Times New Roman" panose="02020603050405020304" pitchFamily="18" charset="0"/>
              </a:rPr>
              <a:t> </a:t>
            </a:r>
            <a:r>
              <a:rPr lang="tr-TR" sz="800" dirty="0" err="1">
                <a:latin typeface="Times New Roman" panose="02020603050405020304" pitchFamily="18" charset="0"/>
                <a:ea typeface="Calibri" panose="020F0502020204030204" pitchFamily="34" charset="0"/>
                <a:cs typeface="Times New Roman" panose="02020603050405020304" pitchFamily="18" charset="0"/>
              </a:rPr>
              <a:t>part</a:t>
            </a:r>
            <a:r>
              <a:rPr lang="tr-TR" sz="800" dirty="0">
                <a:latin typeface="Times New Roman" panose="02020603050405020304" pitchFamily="18" charset="0"/>
                <a:ea typeface="Calibri" panose="020F0502020204030204" pitchFamily="34" charset="0"/>
                <a:cs typeface="Times New Roman" panose="02020603050405020304" pitchFamily="18" charset="0"/>
              </a:rPr>
              <a:t> of </a:t>
            </a:r>
            <a:r>
              <a:rPr lang="tr-TR" sz="800" dirty="0" err="1">
                <a:latin typeface="Times New Roman" panose="02020603050405020304" pitchFamily="18" charset="0"/>
                <a:ea typeface="Calibri" panose="020F0502020204030204" pitchFamily="34" charset="0"/>
                <a:cs typeface="Times New Roman" panose="02020603050405020304" pitchFamily="18" charset="0"/>
              </a:rPr>
              <a:t>results</a:t>
            </a:r>
            <a:r>
              <a:rPr lang="tr-TR" sz="800" dirty="0">
                <a:latin typeface="Times New Roman" panose="02020603050405020304" pitchFamily="18" charset="0"/>
                <a:ea typeface="Calibri" panose="020F0502020204030204" pitchFamily="34" charset="0"/>
                <a:cs typeface="Times New Roman" panose="02020603050405020304" pitchFamily="18" charset="0"/>
              </a:rPr>
              <a:t> </a:t>
            </a:r>
            <a:r>
              <a:rPr lang="tr-TR" sz="800" dirty="0" err="1">
                <a:latin typeface="Times New Roman" panose="02020603050405020304" pitchFamily="18" charset="0"/>
                <a:ea typeface="Calibri" panose="020F0502020204030204" pitchFamily="34" charset="0"/>
                <a:cs typeface="Times New Roman" panose="02020603050405020304" pitchFamily="18" charset="0"/>
              </a:rPr>
              <a:t>were</a:t>
            </a:r>
            <a:r>
              <a:rPr lang="tr-TR" sz="800" dirty="0">
                <a:latin typeface="Times New Roman" panose="02020603050405020304" pitchFamily="18" charset="0"/>
                <a:ea typeface="Calibri" panose="020F0502020204030204" pitchFamily="34" charset="0"/>
                <a:cs typeface="Times New Roman" panose="02020603050405020304" pitchFamily="18" charset="0"/>
              </a:rPr>
              <a:t> </a:t>
            </a:r>
            <a:r>
              <a:rPr lang="tr-TR" sz="800" dirty="0" err="1">
                <a:latin typeface="Times New Roman" panose="02020603050405020304" pitchFamily="18" charset="0"/>
                <a:ea typeface="Calibri" panose="020F0502020204030204" pitchFamily="34" charset="0"/>
                <a:cs typeface="Times New Roman" panose="02020603050405020304" pitchFamily="18" charset="0"/>
              </a:rPr>
              <a:t>published</a:t>
            </a:r>
            <a:r>
              <a:rPr lang="tr-TR" sz="800" dirty="0">
                <a:latin typeface="Times New Roman" panose="02020603050405020304" pitchFamily="18" charset="0"/>
                <a:ea typeface="Calibri" panose="020F0502020204030204" pitchFamily="34" charset="0"/>
                <a:cs typeface="Times New Roman" panose="02020603050405020304" pitchFamily="18" charset="0"/>
              </a:rPr>
              <a:t> in FEB (31/02, 2239-2249, 2022)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10085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64135" y="45863"/>
            <a:ext cx="8793353" cy="913655"/>
          </a:xfrm>
          <a:prstGeom prst="roundRect">
            <a:avLst/>
          </a:prstGeom>
          <a:gradFill>
            <a:gsLst>
              <a:gs pos="79000">
                <a:schemeClr val="accent4">
                  <a:lumMod val="60000"/>
                  <a:lumOff val="40000"/>
                </a:schemeClr>
              </a:gs>
              <a:gs pos="38020">
                <a:srgbClr val="CDF7FD"/>
              </a:gs>
              <a:gs pos="31000">
                <a:srgbClr val="CDF7FD"/>
              </a:gs>
              <a:gs pos="82000">
                <a:schemeClr val="accent4">
                  <a:lumMod val="60000"/>
                  <a:lumOff val="40000"/>
                </a:schemeClr>
              </a:gs>
              <a:gs pos="3000">
                <a:srgbClr val="88E45A"/>
              </a:gs>
              <a:gs pos="78000">
                <a:schemeClr val="accent5">
                  <a:lumMod val="40000"/>
                  <a:lumOff val="60000"/>
                </a:schemeClr>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44" dirty="0"/>
          </a:p>
        </p:txBody>
      </p:sp>
      <p:sp>
        <p:nvSpPr>
          <p:cNvPr id="2" name="Unvan 1"/>
          <p:cNvSpPr>
            <a:spLocks noGrp="1"/>
          </p:cNvSpPr>
          <p:nvPr>
            <p:ph type="title"/>
          </p:nvPr>
        </p:nvSpPr>
        <p:spPr>
          <a:xfrm>
            <a:off x="732977" y="45863"/>
            <a:ext cx="7750031" cy="782910"/>
          </a:xfrm>
        </p:spPr>
        <p:txBody>
          <a:bodyPr>
            <a:noAutofit/>
          </a:bodyPr>
          <a:lstStyle/>
          <a:p>
            <a:pPr algn="ctr"/>
            <a:r>
              <a:rPr lang="tr-TR" sz="2800" b="1" dirty="0" err="1" smtClean="0">
                <a:latin typeface="Comic Sans MS" panose="030F0702030302020204" pitchFamily="66" charset="0"/>
              </a:rPr>
              <a:t>Results</a:t>
            </a:r>
            <a:r>
              <a:rPr lang="tr-TR" sz="2800" b="1" dirty="0" smtClean="0">
                <a:latin typeface="Comic Sans MS" panose="030F0702030302020204" pitchFamily="66" charset="0"/>
              </a:rPr>
              <a:t> &amp; </a:t>
            </a:r>
            <a:r>
              <a:rPr lang="tr-TR" sz="2800" b="1" dirty="0" err="1" smtClean="0">
                <a:latin typeface="Comic Sans MS" panose="030F0702030302020204" pitchFamily="66" charset="0"/>
              </a:rPr>
              <a:t>Discussions</a:t>
            </a:r>
            <a:endParaRPr lang="tr-TR" sz="2800" dirty="0">
              <a:latin typeface="Comic Sans MS" panose="030F0702030302020204" pitchFamily="66" charset="0"/>
            </a:endParaRPr>
          </a:p>
        </p:txBody>
      </p:sp>
      <p:graphicFrame>
        <p:nvGraphicFramePr>
          <p:cNvPr id="6" name="Grafik 5"/>
          <p:cNvGraphicFramePr/>
          <p:nvPr>
            <p:extLst>
              <p:ext uri="{D42A27DB-BD31-4B8C-83A1-F6EECF244321}">
                <p14:modId xmlns:p14="http://schemas.microsoft.com/office/powerpoint/2010/main" val="4267610793"/>
              </p:ext>
            </p:extLst>
          </p:nvPr>
        </p:nvGraphicFramePr>
        <p:xfrm>
          <a:off x="174561" y="1031256"/>
          <a:ext cx="8572500" cy="3811905"/>
        </p:xfrm>
        <a:graphic>
          <a:graphicData uri="http://schemas.openxmlformats.org/drawingml/2006/chart">
            <c:chart xmlns:c="http://schemas.openxmlformats.org/drawingml/2006/chart" xmlns:r="http://schemas.openxmlformats.org/officeDocument/2006/relationships" r:id="rId3"/>
          </a:graphicData>
        </a:graphic>
      </p:graphicFrame>
      <p:sp>
        <p:nvSpPr>
          <p:cNvPr id="3" name="Dikdörtgen 2"/>
          <p:cNvSpPr/>
          <p:nvPr/>
        </p:nvSpPr>
        <p:spPr>
          <a:xfrm>
            <a:off x="656842" y="4914900"/>
            <a:ext cx="7902303" cy="307777"/>
          </a:xfrm>
          <a:prstGeom prst="rect">
            <a:avLst/>
          </a:prstGeom>
        </p:spPr>
        <p:txBody>
          <a:bodyPr wrap="square">
            <a:spAutoFit/>
          </a:bodyPr>
          <a:lstStyle/>
          <a:p>
            <a:pPr algn="ctr">
              <a:spcAft>
                <a:spcPts val="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Soil texture (0-50cm) according to land use type. </a:t>
            </a:r>
            <a:r>
              <a:rPr lang="tr-TR"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(Mean </a:t>
            </a: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tr-TR"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 p&lt;0.05, n=4)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1193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64135" y="45863"/>
            <a:ext cx="8793353" cy="913655"/>
          </a:xfrm>
          <a:prstGeom prst="roundRect">
            <a:avLst/>
          </a:prstGeom>
          <a:gradFill>
            <a:gsLst>
              <a:gs pos="79000">
                <a:schemeClr val="accent4">
                  <a:lumMod val="60000"/>
                  <a:lumOff val="40000"/>
                </a:schemeClr>
              </a:gs>
              <a:gs pos="38020">
                <a:srgbClr val="CDF7FD"/>
              </a:gs>
              <a:gs pos="31000">
                <a:srgbClr val="CDF7FD"/>
              </a:gs>
              <a:gs pos="82000">
                <a:schemeClr val="accent4">
                  <a:lumMod val="60000"/>
                  <a:lumOff val="40000"/>
                </a:schemeClr>
              </a:gs>
              <a:gs pos="3000">
                <a:srgbClr val="88E45A"/>
              </a:gs>
              <a:gs pos="78000">
                <a:schemeClr val="accent5">
                  <a:lumMod val="40000"/>
                  <a:lumOff val="60000"/>
                </a:schemeClr>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44" dirty="0"/>
          </a:p>
        </p:txBody>
      </p:sp>
      <p:sp>
        <p:nvSpPr>
          <p:cNvPr id="2" name="Unvan 1"/>
          <p:cNvSpPr>
            <a:spLocks noGrp="1"/>
          </p:cNvSpPr>
          <p:nvPr>
            <p:ph type="title"/>
          </p:nvPr>
        </p:nvSpPr>
        <p:spPr>
          <a:xfrm>
            <a:off x="704604" y="0"/>
            <a:ext cx="7750031" cy="782910"/>
          </a:xfrm>
        </p:spPr>
        <p:txBody>
          <a:bodyPr>
            <a:noAutofit/>
          </a:bodyPr>
          <a:lstStyle/>
          <a:p>
            <a:pPr algn="ctr"/>
            <a:r>
              <a:rPr lang="tr-TR" sz="2800" b="1" dirty="0" err="1" smtClean="0">
                <a:latin typeface="Comic Sans MS" panose="030F0702030302020204" pitchFamily="66" charset="0"/>
              </a:rPr>
              <a:t>Results</a:t>
            </a:r>
            <a:r>
              <a:rPr lang="tr-TR" sz="2800" b="1" dirty="0" smtClean="0">
                <a:latin typeface="Comic Sans MS" panose="030F0702030302020204" pitchFamily="66" charset="0"/>
              </a:rPr>
              <a:t> &amp; </a:t>
            </a:r>
            <a:r>
              <a:rPr lang="tr-TR" sz="2800" b="1" dirty="0" err="1" smtClean="0">
                <a:latin typeface="Comic Sans MS" panose="030F0702030302020204" pitchFamily="66" charset="0"/>
              </a:rPr>
              <a:t>Discussions</a:t>
            </a:r>
            <a:endParaRPr lang="tr-TR" sz="2800" dirty="0">
              <a:latin typeface="Comic Sans MS" panose="030F0702030302020204" pitchFamily="66" charset="0"/>
            </a:endParaRPr>
          </a:p>
        </p:txBody>
      </p:sp>
      <p:sp>
        <p:nvSpPr>
          <p:cNvPr id="3" name="Dikdörtgen 2"/>
          <p:cNvSpPr/>
          <p:nvPr/>
        </p:nvSpPr>
        <p:spPr>
          <a:xfrm>
            <a:off x="258993" y="4931316"/>
            <a:ext cx="8403636" cy="469359"/>
          </a:xfrm>
          <a:prstGeom prst="rect">
            <a:avLst/>
          </a:prstGeom>
        </p:spPr>
        <p:txBody>
          <a:bodyPr wrap="square">
            <a:spAutoFit/>
          </a:bodyPr>
          <a:lstStyle/>
          <a:p>
            <a:pPr algn="ctr"/>
            <a:r>
              <a:rPr lang="en-US" sz="1400" b="1" dirty="0"/>
              <a:t>OM (organic matter), pH and BD (bulk density) (0-50cm) according to land use type. </a:t>
            </a:r>
            <a:r>
              <a:rPr lang="tr-TR" sz="1400" b="1" dirty="0"/>
              <a:t>(Mean </a:t>
            </a:r>
            <a:r>
              <a:rPr lang="en-US" sz="1400" b="1" dirty="0"/>
              <a:t>±</a:t>
            </a:r>
            <a:r>
              <a:rPr lang="tr-TR" sz="1400" b="1" dirty="0"/>
              <a:t> SE, p&lt;0.05, n=4)</a:t>
            </a:r>
          </a:p>
          <a:p>
            <a:pPr algn="ctr">
              <a:spcAft>
                <a:spcPts val="0"/>
              </a:spcAft>
            </a:pPr>
            <a:endParaRPr lang="tr-TR" sz="105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Grafik 6"/>
          <p:cNvGraphicFramePr/>
          <p:nvPr>
            <p:extLst>
              <p:ext uri="{D42A27DB-BD31-4B8C-83A1-F6EECF244321}">
                <p14:modId xmlns:p14="http://schemas.microsoft.com/office/powerpoint/2010/main" val="2870035539"/>
              </p:ext>
            </p:extLst>
          </p:nvPr>
        </p:nvGraphicFramePr>
        <p:xfrm>
          <a:off x="199589" y="1089791"/>
          <a:ext cx="8522444" cy="37112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8094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64135" y="45863"/>
            <a:ext cx="8793353" cy="913655"/>
          </a:xfrm>
          <a:prstGeom prst="roundRect">
            <a:avLst/>
          </a:prstGeom>
          <a:gradFill>
            <a:gsLst>
              <a:gs pos="79000">
                <a:schemeClr val="accent4">
                  <a:lumMod val="60000"/>
                  <a:lumOff val="40000"/>
                </a:schemeClr>
              </a:gs>
              <a:gs pos="38020">
                <a:srgbClr val="CDF7FD"/>
              </a:gs>
              <a:gs pos="31000">
                <a:srgbClr val="CDF7FD"/>
              </a:gs>
              <a:gs pos="82000">
                <a:schemeClr val="accent4">
                  <a:lumMod val="60000"/>
                  <a:lumOff val="40000"/>
                </a:schemeClr>
              </a:gs>
              <a:gs pos="3000">
                <a:srgbClr val="88E45A"/>
              </a:gs>
              <a:gs pos="78000">
                <a:schemeClr val="accent5">
                  <a:lumMod val="40000"/>
                  <a:lumOff val="60000"/>
                </a:schemeClr>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44" dirty="0"/>
          </a:p>
        </p:txBody>
      </p:sp>
      <p:sp>
        <p:nvSpPr>
          <p:cNvPr id="2" name="Unvan 1"/>
          <p:cNvSpPr>
            <a:spLocks noGrp="1"/>
          </p:cNvSpPr>
          <p:nvPr>
            <p:ph type="title"/>
          </p:nvPr>
        </p:nvSpPr>
        <p:spPr>
          <a:xfrm>
            <a:off x="664399" y="45863"/>
            <a:ext cx="7750031" cy="782910"/>
          </a:xfrm>
        </p:spPr>
        <p:txBody>
          <a:bodyPr>
            <a:noAutofit/>
          </a:bodyPr>
          <a:lstStyle/>
          <a:p>
            <a:pPr algn="ctr"/>
            <a:r>
              <a:rPr lang="tr-TR" sz="2800" b="1" dirty="0" err="1" smtClean="0">
                <a:latin typeface="Comic Sans MS" panose="030F0702030302020204" pitchFamily="66" charset="0"/>
              </a:rPr>
              <a:t>Results</a:t>
            </a:r>
            <a:r>
              <a:rPr lang="tr-TR" sz="2800" b="1" dirty="0" smtClean="0">
                <a:latin typeface="Comic Sans MS" panose="030F0702030302020204" pitchFamily="66" charset="0"/>
              </a:rPr>
              <a:t> &amp; </a:t>
            </a:r>
            <a:r>
              <a:rPr lang="tr-TR" sz="2800" b="1" dirty="0" err="1" smtClean="0">
                <a:latin typeface="Comic Sans MS" panose="030F0702030302020204" pitchFamily="66" charset="0"/>
              </a:rPr>
              <a:t>Discussions</a:t>
            </a:r>
            <a:endParaRPr lang="tr-TR" sz="2800" dirty="0">
              <a:latin typeface="Comic Sans MS" panose="030F0702030302020204" pitchFamily="66" charset="0"/>
            </a:endParaRPr>
          </a:p>
        </p:txBody>
      </p:sp>
      <p:sp>
        <p:nvSpPr>
          <p:cNvPr id="3" name="Dikdörtgen 2"/>
          <p:cNvSpPr/>
          <p:nvPr/>
        </p:nvSpPr>
        <p:spPr>
          <a:xfrm>
            <a:off x="91290" y="4769915"/>
            <a:ext cx="8766198" cy="446276"/>
          </a:xfrm>
          <a:prstGeom prst="rect">
            <a:avLst/>
          </a:prstGeom>
        </p:spPr>
        <p:txBody>
          <a:bodyPr wrap="square">
            <a:spAutoFit/>
          </a:bodyPr>
          <a:lstStyle/>
          <a:p>
            <a:pPr algn="ctr"/>
            <a:r>
              <a:rPr lang="en-US" sz="1400" b="1" dirty="0"/>
              <a:t>WP (wilting point), FC (field capacity) and Saturation (0-50cm) according to land use type. </a:t>
            </a:r>
            <a:r>
              <a:rPr lang="tr-TR" sz="1400" b="1" dirty="0"/>
              <a:t>(Mean </a:t>
            </a:r>
            <a:r>
              <a:rPr lang="en-US" sz="1400" b="1" dirty="0"/>
              <a:t>±</a:t>
            </a:r>
            <a:r>
              <a:rPr lang="tr-TR" sz="1400" b="1" dirty="0"/>
              <a:t> SE, p&lt;0.05, n=4)</a:t>
            </a:r>
            <a:endParaRPr lang="tr-TR" sz="1400" dirty="0"/>
          </a:p>
          <a:p>
            <a:pPr algn="ctr">
              <a:spcAft>
                <a:spcPts val="0"/>
              </a:spcAft>
            </a:pPr>
            <a:endParaRPr lang="tr-TR" sz="9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Grafik 5"/>
          <p:cNvGraphicFramePr/>
          <p:nvPr>
            <p:extLst>
              <p:ext uri="{D42A27DB-BD31-4B8C-83A1-F6EECF244321}">
                <p14:modId xmlns:p14="http://schemas.microsoft.com/office/powerpoint/2010/main" val="3619560199"/>
              </p:ext>
            </p:extLst>
          </p:nvPr>
        </p:nvGraphicFramePr>
        <p:xfrm>
          <a:off x="166392" y="1110188"/>
          <a:ext cx="8596608" cy="35289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9118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64135" y="45863"/>
            <a:ext cx="8793353" cy="913655"/>
          </a:xfrm>
          <a:prstGeom prst="roundRect">
            <a:avLst/>
          </a:prstGeom>
          <a:gradFill>
            <a:gsLst>
              <a:gs pos="79000">
                <a:schemeClr val="accent4">
                  <a:lumMod val="60000"/>
                  <a:lumOff val="40000"/>
                </a:schemeClr>
              </a:gs>
              <a:gs pos="38020">
                <a:srgbClr val="CDF7FD"/>
              </a:gs>
              <a:gs pos="31000">
                <a:srgbClr val="CDF7FD"/>
              </a:gs>
              <a:gs pos="82000">
                <a:schemeClr val="accent4">
                  <a:lumMod val="60000"/>
                  <a:lumOff val="40000"/>
                </a:schemeClr>
              </a:gs>
              <a:gs pos="3000">
                <a:srgbClr val="88E45A"/>
              </a:gs>
              <a:gs pos="78000">
                <a:schemeClr val="accent5">
                  <a:lumMod val="40000"/>
                  <a:lumOff val="60000"/>
                </a:schemeClr>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44" dirty="0"/>
          </a:p>
        </p:txBody>
      </p:sp>
      <p:sp>
        <p:nvSpPr>
          <p:cNvPr id="2" name="Unvan 1"/>
          <p:cNvSpPr>
            <a:spLocks noGrp="1"/>
          </p:cNvSpPr>
          <p:nvPr>
            <p:ph type="title"/>
          </p:nvPr>
        </p:nvSpPr>
        <p:spPr>
          <a:xfrm>
            <a:off x="585795" y="45863"/>
            <a:ext cx="7750031" cy="782910"/>
          </a:xfrm>
        </p:spPr>
        <p:txBody>
          <a:bodyPr>
            <a:noAutofit/>
          </a:bodyPr>
          <a:lstStyle/>
          <a:p>
            <a:pPr algn="ctr"/>
            <a:r>
              <a:rPr lang="tr-TR" sz="2800" b="1" dirty="0" err="1" smtClean="0">
                <a:latin typeface="Comic Sans MS" panose="030F0702030302020204" pitchFamily="66" charset="0"/>
              </a:rPr>
              <a:t>Results</a:t>
            </a:r>
            <a:r>
              <a:rPr lang="tr-TR" sz="2800" b="1" dirty="0" smtClean="0">
                <a:latin typeface="Comic Sans MS" panose="030F0702030302020204" pitchFamily="66" charset="0"/>
              </a:rPr>
              <a:t> &amp; </a:t>
            </a:r>
            <a:r>
              <a:rPr lang="tr-TR" sz="2800" b="1" dirty="0" err="1" smtClean="0">
                <a:latin typeface="Comic Sans MS" panose="030F0702030302020204" pitchFamily="66" charset="0"/>
              </a:rPr>
              <a:t>Discussions</a:t>
            </a:r>
            <a:endParaRPr lang="tr-TR" sz="2800" dirty="0">
              <a:latin typeface="Comic Sans MS" panose="030F0702030302020204" pitchFamily="66" charset="0"/>
            </a:endParaRPr>
          </a:p>
        </p:txBody>
      </p:sp>
      <p:graphicFrame>
        <p:nvGraphicFramePr>
          <p:cNvPr id="7" name="Grafik 6"/>
          <p:cNvGraphicFramePr/>
          <p:nvPr>
            <p:extLst>
              <p:ext uri="{D42A27DB-BD31-4B8C-83A1-F6EECF244321}">
                <p14:modId xmlns:p14="http://schemas.microsoft.com/office/powerpoint/2010/main" val="2249061375"/>
              </p:ext>
            </p:extLst>
          </p:nvPr>
        </p:nvGraphicFramePr>
        <p:xfrm>
          <a:off x="129157" y="1082567"/>
          <a:ext cx="8663306" cy="4083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3124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155575" y="120008"/>
            <a:ext cx="8793353" cy="913655"/>
          </a:xfrm>
          <a:prstGeom prst="roundRect">
            <a:avLst/>
          </a:prstGeom>
          <a:gradFill>
            <a:gsLst>
              <a:gs pos="79000">
                <a:schemeClr val="accent4">
                  <a:lumMod val="60000"/>
                  <a:lumOff val="40000"/>
                </a:schemeClr>
              </a:gs>
              <a:gs pos="38020">
                <a:srgbClr val="CDF7FD"/>
              </a:gs>
              <a:gs pos="31000">
                <a:srgbClr val="CDF7FD"/>
              </a:gs>
              <a:gs pos="82000">
                <a:schemeClr val="accent4">
                  <a:lumMod val="60000"/>
                  <a:lumOff val="40000"/>
                </a:schemeClr>
              </a:gs>
              <a:gs pos="3000">
                <a:srgbClr val="88E45A"/>
              </a:gs>
              <a:gs pos="78000">
                <a:schemeClr val="accent5">
                  <a:lumMod val="40000"/>
                  <a:lumOff val="60000"/>
                </a:schemeClr>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44" dirty="0"/>
          </a:p>
        </p:txBody>
      </p:sp>
      <p:sp>
        <p:nvSpPr>
          <p:cNvPr id="2" name="Unvan 1"/>
          <p:cNvSpPr>
            <a:spLocks noGrp="1"/>
          </p:cNvSpPr>
          <p:nvPr>
            <p:ph type="title"/>
          </p:nvPr>
        </p:nvSpPr>
        <p:spPr>
          <a:xfrm>
            <a:off x="854899" y="120008"/>
            <a:ext cx="7750031" cy="782910"/>
          </a:xfrm>
        </p:spPr>
        <p:txBody>
          <a:bodyPr>
            <a:noAutofit/>
          </a:bodyPr>
          <a:lstStyle/>
          <a:p>
            <a:pPr algn="ctr"/>
            <a:r>
              <a:rPr lang="tr-TR" sz="2800" b="1" dirty="0" err="1" smtClean="0">
                <a:latin typeface="Comic Sans MS" panose="030F0702030302020204" pitchFamily="66" charset="0"/>
              </a:rPr>
              <a:t>Results</a:t>
            </a:r>
            <a:r>
              <a:rPr lang="tr-TR" sz="2800" b="1" dirty="0" smtClean="0">
                <a:latin typeface="Comic Sans MS" panose="030F0702030302020204" pitchFamily="66" charset="0"/>
              </a:rPr>
              <a:t> &amp; </a:t>
            </a:r>
            <a:r>
              <a:rPr lang="tr-TR" sz="2800" b="1" dirty="0" err="1" smtClean="0">
                <a:latin typeface="Comic Sans MS" panose="030F0702030302020204" pitchFamily="66" charset="0"/>
              </a:rPr>
              <a:t>Discussions</a:t>
            </a:r>
            <a:endParaRPr lang="tr-TR" sz="2800" dirty="0">
              <a:latin typeface="Comic Sans MS" panose="030F0702030302020204" pitchFamily="66" charset="0"/>
            </a:endParaRPr>
          </a:p>
        </p:txBody>
      </p:sp>
      <p:graphicFrame>
        <p:nvGraphicFramePr>
          <p:cNvPr id="5" name="Grafik 4"/>
          <p:cNvGraphicFramePr/>
          <p:nvPr>
            <p:extLst>
              <p:ext uri="{D42A27DB-BD31-4B8C-83A1-F6EECF244321}">
                <p14:modId xmlns:p14="http://schemas.microsoft.com/office/powerpoint/2010/main" val="3068962242"/>
              </p:ext>
            </p:extLst>
          </p:nvPr>
        </p:nvGraphicFramePr>
        <p:xfrm>
          <a:off x="230867" y="1128287"/>
          <a:ext cx="8646433" cy="40533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2953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Yuvarlatılmış Dikdörtgen 10"/>
          <p:cNvSpPr/>
          <p:nvPr/>
        </p:nvSpPr>
        <p:spPr>
          <a:xfrm>
            <a:off x="298884" y="4587233"/>
            <a:ext cx="8618220" cy="731520"/>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0" name="Yuvarlatılmış Dikdörtgen 9"/>
          <p:cNvSpPr/>
          <p:nvPr/>
        </p:nvSpPr>
        <p:spPr>
          <a:xfrm>
            <a:off x="298884" y="3611873"/>
            <a:ext cx="8618220" cy="94488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9" name="Yuvarlatılmış Dikdörtgen 8"/>
          <p:cNvSpPr/>
          <p:nvPr/>
        </p:nvSpPr>
        <p:spPr>
          <a:xfrm>
            <a:off x="298884" y="3172087"/>
            <a:ext cx="8618220" cy="3837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8" name="Yuvarlatılmış Dikdörtgen 7"/>
          <p:cNvSpPr/>
          <p:nvPr/>
        </p:nvSpPr>
        <p:spPr>
          <a:xfrm>
            <a:off x="298884" y="2380949"/>
            <a:ext cx="8618220" cy="731520"/>
          </a:xfrm>
          <a:prstGeom prst="roundRect">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3" name="Yuvarlatılmış Dikdörtgen 2"/>
          <p:cNvSpPr/>
          <p:nvPr/>
        </p:nvSpPr>
        <p:spPr>
          <a:xfrm>
            <a:off x="298884" y="1615440"/>
            <a:ext cx="8618220" cy="7315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 name="Yuvarlatılmış Dikdörtgen 3"/>
          <p:cNvSpPr/>
          <p:nvPr/>
        </p:nvSpPr>
        <p:spPr>
          <a:xfrm>
            <a:off x="231648" y="138671"/>
            <a:ext cx="8752695" cy="1007074"/>
          </a:xfrm>
          <a:prstGeom prst="roundRect">
            <a:avLst/>
          </a:prstGeom>
          <a:gradFill>
            <a:gsLst>
              <a:gs pos="2454">
                <a:srgbClr val="A9FE54"/>
              </a:gs>
              <a:gs pos="23000">
                <a:srgbClr val="CDF7FD"/>
              </a:gs>
              <a:gs pos="74000">
                <a:schemeClr val="accent4">
                  <a:lumMod val="40000"/>
                  <a:lumOff val="60000"/>
                </a:schemeClr>
              </a:gs>
              <a:gs pos="83000">
                <a:schemeClr val="accent4">
                  <a:lumMod val="60000"/>
                  <a:lumOff val="40000"/>
                </a:schemeClr>
              </a:gs>
              <a:gs pos="100000">
                <a:schemeClr val="accent4">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8" tIns="27006" rIns="54008" bIns="27006" numCol="1" spcCol="0" rtlCol="0" fromWordArt="0" anchor="ctr" anchorCtr="0" forceAA="0" compatLnSpc="1">
            <a:prstTxWarp prst="textNoShape">
              <a:avLst/>
            </a:prstTxWarp>
            <a:noAutofit/>
          </a:bodyPr>
          <a:lstStyle/>
          <a:p>
            <a:pPr algn="ctr"/>
            <a:endParaRPr lang="en-US" sz="1059" dirty="0"/>
          </a:p>
        </p:txBody>
      </p:sp>
      <p:sp>
        <p:nvSpPr>
          <p:cNvPr id="2" name="Unvan 1"/>
          <p:cNvSpPr>
            <a:spLocks noGrp="1"/>
          </p:cNvSpPr>
          <p:nvPr>
            <p:ph type="title"/>
          </p:nvPr>
        </p:nvSpPr>
        <p:spPr>
          <a:xfrm>
            <a:off x="732979" y="250753"/>
            <a:ext cx="7750031" cy="782910"/>
          </a:xfrm>
        </p:spPr>
        <p:txBody>
          <a:bodyPr>
            <a:noAutofit/>
          </a:bodyPr>
          <a:lstStyle/>
          <a:p>
            <a:pPr algn="ctr"/>
            <a:r>
              <a:rPr lang="tr-TR" sz="2800" b="1" dirty="0" err="1" smtClean="0">
                <a:latin typeface="Comic Sans MS" panose="030F0702030302020204" pitchFamily="66" charset="0"/>
              </a:rPr>
              <a:t>Conclusions</a:t>
            </a:r>
            <a:endParaRPr lang="tr-TR" sz="2800" dirty="0">
              <a:latin typeface="Comic Sans MS" panose="030F0702030302020204" pitchFamily="66" charset="0"/>
            </a:endParaRPr>
          </a:p>
        </p:txBody>
      </p:sp>
      <p:sp>
        <p:nvSpPr>
          <p:cNvPr id="7" name="Dikdörtgen 6"/>
          <p:cNvSpPr/>
          <p:nvPr/>
        </p:nvSpPr>
        <p:spPr>
          <a:xfrm>
            <a:off x="231648" y="1145745"/>
            <a:ext cx="8752695" cy="4385816"/>
          </a:xfrm>
          <a:prstGeom prst="rect">
            <a:avLst/>
          </a:prstGeom>
        </p:spPr>
        <p:txBody>
          <a:bodyPr wrap="square">
            <a:spAutoFit/>
          </a:bodyPr>
          <a:lstStyle/>
          <a:p>
            <a:r>
              <a:rPr lang="tr-TR" b="1" dirty="0" err="1" smtClean="0">
                <a:solidFill>
                  <a:srgbClr val="FF0000"/>
                </a:solidFill>
              </a:rPr>
              <a:t>After</a:t>
            </a:r>
            <a:r>
              <a:rPr lang="tr-TR" b="1" dirty="0" smtClean="0">
                <a:solidFill>
                  <a:srgbClr val="FF0000"/>
                </a:solidFill>
              </a:rPr>
              <a:t> Deforestation</a:t>
            </a:r>
          </a:p>
          <a:p>
            <a:endParaRPr lang="tr-TR" b="1" dirty="0" smtClean="0">
              <a:solidFill>
                <a:srgbClr val="FF0000"/>
              </a:solidFill>
            </a:endParaRPr>
          </a:p>
          <a:p>
            <a:pPr marL="285750" indent="-285750">
              <a:buFont typeface="Arial" panose="020B0604020202020204" pitchFamily="34" charset="0"/>
              <a:buChar char="•"/>
            </a:pPr>
            <a:r>
              <a:rPr lang="en-US" dirty="0" smtClean="0"/>
              <a:t>Significant </a:t>
            </a:r>
            <a:r>
              <a:rPr lang="en-US" dirty="0"/>
              <a:t>changes have occurred in most soil properties as well as SOCS and soil loss </a:t>
            </a:r>
            <a:r>
              <a:rPr lang="tr-TR" dirty="0" err="1" smtClean="0"/>
              <a:t>by</a:t>
            </a:r>
            <a:r>
              <a:rPr lang="en-US" dirty="0" smtClean="0"/>
              <a:t> </a:t>
            </a:r>
            <a:r>
              <a:rPr lang="en-US" dirty="0"/>
              <a:t>land conversion. </a:t>
            </a:r>
            <a:endParaRPr lang="tr-TR" dirty="0" smtClean="0"/>
          </a:p>
          <a:p>
            <a:pPr marL="285750" indent="-285750">
              <a:buFont typeface="Arial" panose="020B0604020202020204" pitchFamily="34" charset="0"/>
              <a:buChar char="•"/>
            </a:pPr>
            <a:endParaRPr lang="tr-TR" sz="1050" dirty="0"/>
          </a:p>
          <a:p>
            <a:pPr marL="285750" indent="-285750">
              <a:buFont typeface="Arial" panose="020B0604020202020204" pitchFamily="34" charset="0"/>
              <a:buChar char="•"/>
            </a:pPr>
            <a:r>
              <a:rPr lang="en-US" dirty="0" smtClean="0"/>
              <a:t>With </a:t>
            </a:r>
            <a:r>
              <a:rPr lang="en-US" dirty="0"/>
              <a:t>the conversion of the land that was previously a spruce forest into agricultural area, the amount of erosion has increased approximately 18 times. </a:t>
            </a:r>
            <a:endParaRPr lang="tr-TR" dirty="0" smtClean="0"/>
          </a:p>
          <a:p>
            <a:pPr marL="285750" indent="-285750">
              <a:buFont typeface="Arial" panose="020B0604020202020204" pitchFamily="34" charset="0"/>
              <a:buChar char="•"/>
            </a:pPr>
            <a:endParaRPr lang="tr-TR" sz="1050" dirty="0"/>
          </a:p>
          <a:p>
            <a:pPr marL="285750" indent="-285750">
              <a:buFont typeface="Arial" panose="020B0604020202020204" pitchFamily="34" charset="0"/>
              <a:buChar char="•"/>
            </a:pPr>
            <a:r>
              <a:rPr lang="tr-TR" dirty="0" err="1" smtClean="0"/>
              <a:t>After</a:t>
            </a:r>
            <a:r>
              <a:rPr lang="tr-TR" dirty="0" smtClean="0"/>
              <a:t> </a:t>
            </a:r>
            <a:r>
              <a:rPr lang="en-US" dirty="0" smtClean="0"/>
              <a:t>hazelnut </a:t>
            </a:r>
            <a:r>
              <a:rPr lang="en-US" dirty="0"/>
              <a:t>plantation, the amount of erosion has increased approximately 6 times. </a:t>
            </a:r>
            <a:endParaRPr lang="tr-TR" dirty="0" smtClean="0"/>
          </a:p>
          <a:p>
            <a:pPr marL="285750" indent="-285750">
              <a:buFont typeface="Arial" panose="020B0604020202020204" pitchFamily="34" charset="0"/>
              <a:buChar char="•"/>
            </a:pPr>
            <a:endParaRPr lang="tr-TR" sz="1200" dirty="0"/>
          </a:p>
          <a:p>
            <a:pPr marL="285750" indent="-285750">
              <a:buFont typeface="Arial" panose="020B0604020202020204" pitchFamily="34" charset="0"/>
              <a:buChar char="•"/>
            </a:pPr>
            <a:r>
              <a:rPr lang="en-US" dirty="0" smtClean="0">
                <a:solidFill>
                  <a:schemeClr val="bg1">
                    <a:lumMod val="95000"/>
                  </a:schemeClr>
                </a:solidFill>
              </a:rPr>
              <a:t>If </a:t>
            </a:r>
            <a:r>
              <a:rPr lang="en-US" dirty="0">
                <a:solidFill>
                  <a:schemeClr val="bg1">
                    <a:lumMod val="95000"/>
                  </a:schemeClr>
                </a:solidFill>
              </a:rPr>
              <a:t>these agricultural areas were converted from beech forest, the amount of erosion would have increased approximately 7 times in agricultural area and approximately 2 times in the hazelnut area. </a:t>
            </a:r>
            <a:endParaRPr lang="tr-TR" dirty="0" smtClean="0">
              <a:solidFill>
                <a:schemeClr val="bg1">
                  <a:lumMod val="95000"/>
                </a:schemeClr>
              </a:solidFill>
            </a:endParaRPr>
          </a:p>
          <a:p>
            <a:pPr marL="285750" indent="-285750">
              <a:buFont typeface="Arial" panose="020B0604020202020204" pitchFamily="34" charset="0"/>
              <a:buChar char="•"/>
            </a:pPr>
            <a:endParaRPr lang="tr-TR" sz="1200" dirty="0" smtClean="0"/>
          </a:p>
          <a:p>
            <a:pPr marL="285750" indent="-285750">
              <a:buFont typeface="Arial" panose="020B0604020202020204" pitchFamily="34" charset="0"/>
              <a:buChar char="•"/>
            </a:pPr>
            <a:r>
              <a:rPr lang="en-US" dirty="0" smtClean="0">
                <a:solidFill>
                  <a:schemeClr val="bg1">
                    <a:lumMod val="95000"/>
                  </a:schemeClr>
                </a:solidFill>
              </a:rPr>
              <a:t>These </a:t>
            </a:r>
            <a:r>
              <a:rPr lang="en-US" dirty="0">
                <a:solidFill>
                  <a:schemeClr val="bg1">
                    <a:lumMod val="95000"/>
                  </a:schemeClr>
                </a:solidFill>
              </a:rPr>
              <a:t>values ​​have been an indicator of how much deforestation will contribute to the more devastating effects of climate change in the future.</a:t>
            </a:r>
            <a:endParaRPr lang="tr-TR" dirty="0">
              <a:solidFill>
                <a:schemeClr val="bg1">
                  <a:lumMod val="95000"/>
                </a:schemeClr>
              </a:solidFill>
            </a:endParaRPr>
          </a:p>
          <a:p>
            <a:pPr marL="285750" indent="-285750">
              <a:buFont typeface="Arial" panose="020B0604020202020204" pitchFamily="34" charset="0"/>
              <a:buChar char="•"/>
            </a:pPr>
            <a:endParaRPr lang="tr-TR" b="1" dirty="0"/>
          </a:p>
        </p:txBody>
      </p:sp>
    </p:spTree>
    <p:extLst>
      <p:ext uri="{BB962C8B-B14F-4D97-AF65-F5344CB8AC3E}">
        <p14:creationId xmlns:p14="http://schemas.microsoft.com/office/powerpoint/2010/main" val="3133186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64135" y="45863"/>
            <a:ext cx="8793353" cy="913655"/>
          </a:xfrm>
          <a:prstGeom prst="roundRect">
            <a:avLst/>
          </a:prstGeom>
          <a:gradFill>
            <a:gsLst>
              <a:gs pos="79000">
                <a:schemeClr val="accent4">
                  <a:lumMod val="60000"/>
                  <a:lumOff val="40000"/>
                </a:schemeClr>
              </a:gs>
              <a:gs pos="38020">
                <a:srgbClr val="CDF7FD"/>
              </a:gs>
              <a:gs pos="31000">
                <a:srgbClr val="CDF7FD"/>
              </a:gs>
              <a:gs pos="82000">
                <a:schemeClr val="accent4">
                  <a:lumMod val="60000"/>
                  <a:lumOff val="40000"/>
                </a:schemeClr>
              </a:gs>
              <a:gs pos="3000">
                <a:srgbClr val="88E45A"/>
              </a:gs>
              <a:gs pos="78000">
                <a:schemeClr val="accent5">
                  <a:lumMod val="40000"/>
                  <a:lumOff val="60000"/>
                </a:schemeClr>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44" dirty="0"/>
          </a:p>
        </p:txBody>
      </p:sp>
      <p:sp>
        <p:nvSpPr>
          <p:cNvPr id="2" name="Unvan 1"/>
          <p:cNvSpPr>
            <a:spLocks noGrp="1"/>
          </p:cNvSpPr>
          <p:nvPr>
            <p:ph type="title"/>
          </p:nvPr>
        </p:nvSpPr>
        <p:spPr>
          <a:xfrm>
            <a:off x="845321" y="105703"/>
            <a:ext cx="7750031" cy="782910"/>
          </a:xfrm>
        </p:spPr>
        <p:txBody>
          <a:bodyPr>
            <a:noAutofit/>
          </a:bodyPr>
          <a:lstStyle/>
          <a:p>
            <a:pPr algn="ctr"/>
            <a:r>
              <a:rPr lang="tr-TR" sz="2800" b="1" dirty="0" smtClean="0">
                <a:latin typeface="Comic Sans MS" panose="030F0702030302020204" pitchFamily="66" charset="0"/>
              </a:rPr>
              <a:t>Thank </a:t>
            </a:r>
            <a:r>
              <a:rPr lang="tr-TR" sz="2800" b="1" dirty="0" err="1" smtClean="0">
                <a:latin typeface="Comic Sans MS" panose="030F0702030302020204" pitchFamily="66" charset="0"/>
              </a:rPr>
              <a:t>you</a:t>
            </a:r>
            <a:r>
              <a:rPr lang="tr-TR" sz="2800" b="1" dirty="0" smtClean="0">
                <a:latin typeface="Comic Sans MS" panose="030F0702030302020204" pitchFamily="66" charset="0"/>
              </a:rPr>
              <a:t>!</a:t>
            </a:r>
            <a:endParaRPr lang="en-US" sz="2800" b="1" dirty="0">
              <a:latin typeface="Comic Sans MS" panose="030F0702030302020204" pitchFamily="66" charset="0"/>
            </a:endParaRPr>
          </a:p>
        </p:txBody>
      </p:sp>
      <p:pic>
        <p:nvPicPr>
          <p:cNvPr id="2054" name="Picture 6" descr="Climate Change Gif - Ic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7176" y="647699"/>
            <a:ext cx="4990123" cy="4990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877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Yuvarlatılmış Dikdörtgen 10"/>
          <p:cNvSpPr/>
          <p:nvPr/>
        </p:nvSpPr>
        <p:spPr>
          <a:xfrm>
            <a:off x="64135" y="45863"/>
            <a:ext cx="8793353" cy="913655"/>
          </a:xfrm>
          <a:prstGeom prst="roundRect">
            <a:avLst/>
          </a:prstGeom>
          <a:gradFill>
            <a:gsLst>
              <a:gs pos="79000">
                <a:schemeClr val="accent4">
                  <a:lumMod val="60000"/>
                  <a:lumOff val="40000"/>
                </a:schemeClr>
              </a:gs>
              <a:gs pos="38020">
                <a:srgbClr val="CDF7FD"/>
              </a:gs>
              <a:gs pos="31000">
                <a:srgbClr val="CDF7FD"/>
              </a:gs>
              <a:gs pos="82000">
                <a:schemeClr val="accent4">
                  <a:lumMod val="60000"/>
                  <a:lumOff val="40000"/>
                </a:schemeClr>
              </a:gs>
              <a:gs pos="3000">
                <a:srgbClr val="88E45A"/>
              </a:gs>
              <a:gs pos="78000">
                <a:schemeClr val="accent5">
                  <a:lumMod val="40000"/>
                  <a:lumOff val="60000"/>
                </a:schemeClr>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44" dirty="0"/>
          </a:p>
        </p:txBody>
      </p:sp>
      <p:sp>
        <p:nvSpPr>
          <p:cNvPr id="2" name="Unvan 1"/>
          <p:cNvSpPr>
            <a:spLocks noGrp="1"/>
          </p:cNvSpPr>
          <p:nvPr>
            <p:ph type="title"/>
          </p:nvPr>
        </p:nvSpPr>
        <p:spPr>
          <a:xfrm>
            <a:off x="714964" y="98245"/>
            <a:ext cx="7750031" cy="782910"/>
          </a:xfrm>
        </p:spPr>
        <p:txBody>
          <a:bodyPr>
            <a:noAutofit/>
          </a:bodyPr>
          <a:lstStyle/>
          <a:p>
            <a:pPr algn="ctr"/>
            <a:r>
              <a:rPr lang="tr-TR" sz="2800" b="1" dirty="0" err="1" smtClean="0">
                <a:latin typeface="Comic Sans MS" panose="030F0702030302020204" pitchFamily="66" charset="0"/>
              </a:rPr>
              <a:t>Introduction</a:t>
            </a:r>
            <a:endParaRPr lang="tr-TR" sz="2800" dirty="0">
              <a:latin typeface="Comic Sans MS" panose="030F0702030302020204" pitchFamily="66" charset="0"/>
            </a:endParaRPr>
          </a:p>
        </p:txBody>
      </p:sp>
      <p:sp>
        <p:nvSpPr>
          <p:cNvPr id="5" name="Dikdörtgen 4"/>
          <p:cNvSpPr/>
          <p:nvPr/>
        </p:nvSpPr>
        <p:spPr>
          <a:xfrm>
            <a:off x="5151120" y="2242504"/>
            <a:ext cx="3505200" cy="2031325"/>
          </a:xfrm>
          <a:prstGeom prst="rect">
            <a:avLst/>
          </a:prstGeom>
        </p:spPr>
        <p:txBody>
          <a:bodyPr wrap="square">
            <a:spAutoFit/>
          </a:bodyPr>
          <a:lstStyle/>
          <a:p>
            <a:pPr>
              <a:lnSpc>
                <a:spcPct val="150000"/>
              </a:lnSpc>
              <a:spcAft>
                <a:spcPts val="0"/>
              </a:spcAft>
            </a:pP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main land use forms, in a watershed, such as agriculture, forest and pasture are assessed for ecosystem services. When these forms are proportionally optimum, products and services will be maximum for ecosystem needs. </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Watershed Management Archives – SATC"/>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726" b="100000" l="571" r="100000">
                        <a14:foregroundMark x1="80714" y1="16717" x2="80714" y2="16717"/>
                        <a14:foregroundMark x1="92429" y1="17629" x2="92429" y2="17629"/>
                        <a14:foregroundMark x1="95429" y1="29483" x2="95429" y2="29483"/>
                        <a14:backgroundMark x1="38714" y1="17781" x2="21143" y2="16261"/>
                      </a14:backgroundRemoval>
                    </a14:imgEffect>
                  </a14:imgLayer>
                </a14:imgProps>
              </a:ext>
              <a:ext uri="{28A0092B-C50C-407E-A947-70E740481C1C}">
                <a14:useLocalDpi xmlns:a14="http://schemas.microsoft.com/office/drawing/2010/main" val="0"/>
              </a:ext>
            </a:extLst>
          </a:blip>
          <a:srcRect t="11212"/>
          <a:stretch/>
        </p:blipFill>
        <p:spPr bwMode="auto">
          <a:xfrm>
            <a:off x="475615" y="1516799"/>
            <a:ext cx="4347845" cy="3628720"/>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09257" y="5145519"/>
            <a:ext cx="1813560" cy="246221"/>
          </a:xfrm>
          <a:prstGeom prst="rect">
            <a:avLst/>
          </a:prstGeom>
        </p:spPr>
        <p:txBody>
          <a:bodyPr wrap="square">
            <a:spAutoFit/>
          </a:bodyPr>
          <a:lstStyle/>
          <a:p>
            <a:r>
              <a:rPr lang="tr-TR" sz="500" dirty="0">
                <a:hlinkClick r:id="rId5"/>
              </a:rPr>
              <a:t>https://www.satc.org.in/category/watershed-management</a:t>
            </a:r>
            <a:r>
              <a:rPr lang="tr-TR" sz="500" dirty="0" smtClean="0">
                <a:hlinkClick r:id="rId5"/>
              </a:rPr>
              <a:t>/</a:t>
            </a:r>
            <a:endParaRPr lang="tr-TR" sz="500" dirty="0" smtClean="0"/>
          </a:p>
          <a:p>
            <a:endParaRPr lang="tr-TR" sz="500" dirty="0"/>
          </a:p>
        </p:txBody>
      </p:sp>
      <p:sp>
        <p:nvSpPr>
          <p:cNvPr id="6" name="Metin kutusu 5"/>
          <p:cNvSpPr txBox="1"/>
          <p:nvPr/>
        </p:nvSpPr>
        <p:spPr>
          <a:xfrm>
            <a:off x="5905500" y="1621993"/>
            <a:ext cx="1859280" cy="369332"/>
          </a:xfrm>
          <a:prstGeom prst="rect">
            <a:avLst/>
          </a:prstGeom>
          <a:noFill/>
        </p:spPr>
        <p:txBody>
          <a:bodyPr wrap="square" rtlCol="0">
            <a:spAutoFit/>
          </a:bodyPr>
          <a:lstStyle/>
          <a:p>
            <a:r>
              <a:rPr lang="tr-TR" b="1" dirty="0" smtClean="0"/>
              <a:t>Land </a:t>
            </a:r>
            <a:r>
              <a:rPr lang="tr-TR" b="1" dirty="0" err="1" smtClean="0"/>
              <a:t>Use</a:t>
            </a:r>
            <a:r>
              <a:rPr lang="tr-TR" b="1" dirty="0" smtClean="0"/>
              <a:t> </a:t>
            </a:r>
            <a:r>
              <a:rPr lang="tr-TR" b="1" dirty="0" err="1" smtClean="0"/>
              <a:t>Effects</a:t>
            </a:r>
            <a:endParaRPr lang="tr-TR" b="1" dirty="0"/>
          </a:p>
        </p:txBody>
      </p:sp>
    </p:spTree>
    <p:extLst>
      <p:ext uri="{BB962C8B-B14F-4D97-AF65-F5344CB8AC3E}">
        <p14:creationId xmlns:p14="http://schemas.microsoft.com/office/powerpoint/2010/main" val="3003542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Yuvarlatılmış Dikdörtgen 15"/>
          <p:cNvSpPr/>
          <p:nvPr/>
        </p:nvSpPr>
        <p:spPr>
          <a:xfrm>
            <a:off x="64135" y="45863"/>
            <a:ext cx="8793353" cy="913655"/>
          </a:xfrm>
          <a:prstGeom prst="roundRect">
            <a:avLst/>
          </a:prstGeom>
          <a:gradFill>
            <a:gsLst>
              <a:gs pos="79000">
                <a:schemeClr val="accent4">
                  <a:lumMod val="60000"/>
                  <a:lumOff val="40000"/>
                </a:schemeClr>
              </a:gs>
              <a:gs pos="38020">
                <a:srgbClr val="CDF7FD"/>
              </a:gs>
              <a:gs pos="31000">
                <a:srgbClr val="CDF7FD"/>
              </a:gs>
              <a:gs pos="82000">
                <a:schemeClr val="accent4">
                  <a:lumMod val="60000"/>
                  <a:lumOff val="40000"/>
                </a:schemeClr>
              </a:gs>
              <a:gs pos="3000">
                <a:srgbClr val="88E45A"/>
              </a:gs>
              <a:gs pos="78000">
                <a:schemeClr val="accent5">
                  <a:lumMod val="40000"/>
                  <a:lumOff val="60000"/>
                </a:schemeClr>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44" dirty="0"/>
          </a:p>
        </p:txBody>
      </p:sp>
      <p:sp>
        <p:nvSpPr>
          <p:cNvPr id="2" name="Unvan 1"/>
          <p:cNvSpPr>
            <a:spLocks noGrp="1"/>
          </p:cNvSpPr>
          <p:nvPr>
            <p:ph type="title"/>
          </p:nvPr>
        </p:nvSpPr>
        <p:spPr>
          <a:xfrm>
            <a:off x="707344" y="39647"/>
            <a:ext cx="7750031" cy="782910"/>
          </a:xfrm>
        </p:spPr>
        <p:txBody>
          <a:bodyPr>
            <a:noAutofit/>
          </a:bodyPr>
          <a:lstStyle/>
          <a:p>
            <a:pPr algn="ctr"/>
            <a:r>
              <a:rPr lang="tr-TR" sz="2800" b="1" dirty="0" err="1" smtClean="0">
                <a:latin typeface="Comic Sans MS" panose="030F0702030302020204" pitchFamily="66" charset="0"/>
              </a:rPr>
              <a:t>Introduction</a:t>
            </a:r>
            <a:endParaRPr lang="tr-TR" sz="2800" dirty="0">
              <a:latin typeface="Comic Sans MS" panose="030F0702030302020204" pitchFamily="66" charset="0"/>
            </a:endParaRPr>
          </a:p>
        </p:txBody>
      </p:sp>
      <p:sp>
        <p:nvSpPr>
          <p:cNvPr id="6" name="Metin kutusu 5"/>
          <p:cNvSpPr txBox="1"/>
          <p:nvPr/>
        </p:nvSpPr>
        <p:spPr>
          <a:xfrm>
            <a:off x="341584" y="1026748"/>
            <a:ext cx="1859280" cy="369332"/>
          </a:xfrm>
          <a:prstGeom prst="rect">
            <a:avLst/>
          </a:prstGeom>
          <a:noFill/>
        </p:spPr>
        <p:txBody>
          <a:bodyPr wrap="square" rtlCol="0">
            <a:spAutoFit/>
          </a:bodyPr>
          <a:lstStyle/>
          <a:p>
            <a:r>
              <a:rPr lang="tr-TR" b="1" dirty="0" smtClean="0"/>
              <a:t>Land </a:t>
            </a:r>
            <a:r>
              <a:rPr lang="tr-TR" b="1" dirty="0" err="1" smtClean="0"/>
              <a:t>Use</a:t>
            </a:r>
            <a:r>
              <a:rPr lang="tr-TR" b="1" dirty="0" smtClean="0"/>
              <a:t> </a:t>
            </a:r>
            <a:r>
              <a:rPr lang="tr-TR" b="1" dirty="0" err="1" smtClean="0"/>
              <a:t>Effects</a:t>
            </a:r>
            <a:endParaRPr lang="tr-TR" b="1" dirty="0"/>
          </a:p>
        </p:txBody>
      </p:sp>
      <p:pic>
        <p:nvPicPr>
          <p:cNvPr id="4" name="Resim 3"/>
          <p:cNvPicPr>
            <a:picLocks noChangeAspect="1"/>
          </p:cNvPicPr>
          <p:nvPr/>
        </p:nvPicPr>
        <p:blipFill rotWithShape="1">
          <a:blip r:embed="rId3"/>
          <a:srcRect l="3445" t="2090" r="2110" b="6058"/>
          <a:stretch/>
        </p:blipFill>
        <p:spPr>
          <a:xfrm>
            <a:off x="341584" y="1475741"/>
            <a:ext cx="8299496" cy="2994166"/>
          </a:xfrm>
          <a:prstGeom prst="rect">
            <a:avLst/>
          </a:prstGeom>
        </p:spPr>
      </p:pic>
      <p:sp>
        <p:nvSpPr>
          <p:cNvPr id="14" name="Dikdörtgen 13"/>
          <p:cNvSpPr/>
          <p:nvPr/>
        </p:nvSpPr>
        <p:spPr>
          <a:xfrm>
            <a:off x="79374" y="4574252"/>
            <a:ext cx="8869554" cy="338554"/>
          </a:xfrm>
          <a:prstGeom prst="rect">
            <a:avLst/>
          </a:prstGeom>
        </p:spPr>
        <p:txBody>
          <a:bodyPr wrap="square">
            <a:spAutoFit/>
          </a:bodyPr>
          <a:lstStyle/>
          <a:p>
            <a:pPr marL="285750" indent="-285750">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There is a strong relationship between land use pattern </a:t>
            </a:r>
            <a:r>
              <a:rPr lang="en-US" sz="1600" dirty="0" smtClean="0">
                <a:latin typeface="Times New Roman" panose="02020603050405020304" pitchFamily="18" charset="0"/>
                <a:ea typeface="Times New Roman" panose="02020603050405020304" pitchFamily="18" charset="0"/>
              </a:rPr>
              <a:t>and </a:t>
            </a:r>
            <a:r>
              <a:rPr lang="en-US" sz="1600" dirty="0">
                <a:latin typeface="Times New Roman" panose="02020603050405020304" pitchFamily="18" charset="0"/>
                <a:ea typeface="Times New Roman" panose="02020603050405020304" pitchFamily="18" charset="0"/>
              </a:rPr>
              <a:t>carbon </a:t>
            </a:r>
            <a:r>
              <a:rPr lang="tr-TR" sz="1600" dirty="0" smtClean="0">
                <a:latin typeface="Times New Roman" panose="02020603050405020304" pitchFamily="18" charset="0"/>
                <a:ea typeface="Times New Roman" panose="02020603050405020304" pitchFamily="18" charset="0"/>
              </a:rPr>
              <a:t>stock </a:t>
            </a:r>
            <a:r>
              <a:rPr lang="en-US" sz="1600" dirty="0" smtClean="0">
                <a:latin typeface="Times New Roman" panose="02020603050405020304" pitchFamily="18" charset="0"/>
                <a:ea typeface="Times New Roman" panose="02020603050405020304" pitchFamily="18" charset="0"/>
              </a:rPr>
              <a:t>potential</a:t>
            </a:r>
            <a:r>
              <a:rPr lang="tr-TR" sz="1600"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a:t>
            </a:r>
            <a:r>
              <a:rPr lang="en-US" sz="1200" dirty="0" smtClean="0"/>
              <a:t>Twesigye</a:t>
            </a:r>
            <a:r>
              <a:rPr lang="en-US" sz="1200" dirty="0"/>
              <a:t>, </a:t>
            </a:r>
            <a:r>
              <a:rPr lang="en-US" sz="1200" dirty="0" smtClean="0"/>
              <a:t>2011</a:t>
            </a:r>
            <a:r>
              <a:rPr lang="tr-TR" sz="1200" dirty="0" smtClean="0"/>
              <a:t>)</a:t>
            </a:r>
            <a:r>
              <a:rPr lang="tr-TR" sz="1200" dirty="0" smtClean="0">
                <a:latin typeface="Times New Roman" panose="02020603050405020304" pitchFamily="18" charset="0"/>
                <a:ea typeface="Times New Roman" panose="02020603050405020304" pitchFamily="18" charset="0"/>
              </a:rPr>
              <a:t>.</a:t>
            </a:r>
            <a:endParaRPr lang="en-US" sz="1200" dirty="0"/>
          </a:p>
        </p:txBody>
      </p:sp>
      <p:sp>
        <p:nvSpPr>
          <p:cNvPr id="15" name="Dikdörtgen 14"/>
          <p:cNvSpPr/>
          <p:nvPr/>
        </p:nvSpPr>
        <p:spPr>
          <a:xfrm>
            <a:off x="64135" y="4912806"/>
            <a:ext cx="9178925" cy="307777"/>
          </a:xfrm>
          <a:prstGeom prst="rect">
            <a:avLst/>
          </a:prstGeom>
        </p:spPr>
        <p:txBody>
          <a:bodyPr wrap="square">
            <a:spAutoFit/>
          </a:bodyPr>
          <a:lstStyle/>
          <a:p>
            <a:pPr marL="285750" indent="-285750" algn="just">
              <a:buFont typeface="Arial" panose="020B0604020202020204" pitchFamily="34" charset="0"/>
              <a:buChar char="•"/>
            </a:pPr>
            <a:r>
              <a:rPr lang="tr-TR" sz="1400" dirty="0" smtClean="0">
                <a:latin typeface="Times New Roman" panose="02020603050405020304" pitchFamily="18" charset="0"/>
                <a:cs typeface="Times New Roman" panose="02020603050405020304" pitchFamily="18" charset="0"/>
              </a:rPr>
              <a:t>Total Carbon stock </a:t>
            </a:r>
            <a:r>
              <a:rPr lang="tr-TR" sz="1400" dirty="0" err="1" smtClean="0">
                <a:latin typeface="Times New Roman" panose="02020603050405020304" pitchFamily="18" charset="0"/>
                <a:cs typeface="Times New Roman" panose="02020603050405020304" pitchFamily="18" charset="0"/>
              </a:rPr>
              <a:t>will</a:t>
            </a:r>
            <a:r>
              <a:rPr lang="tr-TR" sz="1400" dirty="0" smtClean="0">
                <a:latin typeface="Times New Roman" panose="02020603050405020304" pitchFamily="18" charset="0"/>
                <a:cs typeface="Times New Roman" panose="02020603050405020304" pitchFamily="18" charset="0"/>
              </a:rPr>
              <a:t> be </a:t>
            </a:r>
            <a:r>
              <a:rPr lang="tr-TR" sz="1400" dirty="0" err="1" smtClean="0">
                <a:latin typeface="Times New Roman" panose="02020603050405020304" pitchFamily="18" charset="0"/>
                <a:cs typeface="Times New Roman" panose="02020603050405020304" pitchFamily="18" charset="0"/>
              </a:rPr>
              <a:t>decrease</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if</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f</a:t>
            </a:r>
            <a:r>
              <a:rPr lang="tr-TR" sz="1400" dirty="0" err="1" smtClean="0">
                <a:latin typeface="Times New Roman" panose="02020603050405020304" pitchFamily="18" charset="0"/>
                <a:cs typeface="Times New Roman" panose="02020603050405020304" pitchFamily="18" charset="0"/>
              </a:rPr>
              <a:t>orest</a:t>
            </a:r>
            <a:r>
              <a:rPr lang="tr-TR" sz="1400" dirty="0" smtClean="0">
                <a:latin typeface="Times New Roman" panose="02020603050405020304" pitchFamily="18" charset="0"/>
                <a:cs typeface="Times New Roman" panose="02020603050405020304" pitchFamily="18" charset="0"/>
              </a:rPr>
              <a:t> area </a:t>
            </a:r>
            <a:r>
              <a:rPr lang="tr-TR" sz="1400" dirty="0" err="1" smtClean="0">
                <a:latin typeface="Times New Roman" panose="02020603050405020304" pitchFamily="18" charset="0"/>
                <a:cs typeface="Times New Roman" panose="02020603050405020304" pitchFamily="18" charset="0"/>
              </a:rPr>
              <a:t>converted</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into</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the</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agricultural</a:t>
            </a:r>
            <a:r>
              <a:rPr lang="tr-TR" sz="1400" dirty="0" smtClean="0">
                <a:latin typeface="Times New Roman" panose="02020603050405020304" pitchFamily="18" charset="0"/>
                <a:cs typeface="Times New Roman" panose="02020603050405020304" pitchFamily="18" charset="0"/>
              </a:rPr>
              <a:t> area </a:t>
            </a:r>
            <a:r>
              <a:rPr lang="en-US" sz="1400" dirty="0"/>
              <a:t>(</a:t>
            </a:r>
            <a:r>
              <a:rPr lang="en-US" sz="1400" u="sng" dirty="0">
                <a:hlinkClick r:id="rId4"/>
              </a:rPr>
              <a:t>Inoue</a:t>
            </a:r>
            <a:r>
              <a:rPr lang="en-US" sz="1400" dirty="0"/>
              <a:t>, et al. 2010; </a:t>
            </a:r>
            <a:r>
              <a:rPr lang="en-US" sz="1400" u="sng" dirty="0" err="1">
                <a:hlinkClick r:id="rId5"/>
              </a:rPr>
              <a:t>Pascual</a:t>
            </a:r>
            <a:r>
              <a:rPr lang="en-US" sz="1400" dirty="0"/>
              <a:t>, 2005). </a:t>
            </a:r>
            <a:endParaRPr lang="en-US" sz="1400" dirty="0">
              <a:latin typeface="Times New Roman" panose="02020603050405020304" pitchFamily="18" charset="0"/>
              <a:cs typeface="Times New Roman" panose="02020603050405020304" pitchFamily="18" charset="0"/>
            </a:endParaRPr>
          </a:p>
        </p:txBody>
      </p:sp>
      <p:sp>
        <p:nvSpPr>
          <p:cNvPr id="7" name="Dikdörtgen 6"/>
          <p:cNvSpPr/>
          <p:nvPr/>
        </p:nvSpPr>
        <p:spPr>
          <a:xfrm>
            <a:off x="4975860" y="1039179"/>
            <a:ext cx="4030980" cy="400110"/>
          </a:xfrm>
          <a:prstGeom prst="rect">
            <a:avLst/>
          </a:prstGeom>
        </p:spPr>
        <p:txBody>
          <a:bodyPr wrap="square">
            <a:spAutoFit/>
          </a:bodyPr>
          <a:lstStyle/>
          <a:p>
            <a:pPr>
              <a:defRPr/>
            </a:pPr>
            <a:r>
              <a:rPr lang="en-US"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Unplanned and irregular changes as </a:t>
            </a:r>
            <a:r>
              <a:rPr lang="en-US" sz="1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deforestation</a:t>
            </a:r>
            <a:r>
              <a:rPr lang="en-US"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and </a:t>
            </a:r>
            <a:r>
              <a:rPr lang="en-US" sz="1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degredation</a:t>
            </a:r>
            <a:r>
              <a:rPr lang="en-US"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in </a:t>
            </a:r>
            <a:r>
              <a:rPr lang="en-US" sz="1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land uses </a:t>
            </a:r>
            <a:r>
              <a:rPr lang="en-US"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affect ecosystem functions, adversely. </a:t>
            </a:r>
            <a:endParaRPr lang="tr-TR"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3511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64135" y="45863"/>
            <a:ext cx="8793353" cy="913655"/>
          </a:xfrm>
          <a:prstGeom prst="roundRect">
            <a:avLst/>
          </a:prstGeom>
          <a:gradFill>
            <a:gsLst>
              <a:gs pos="79000">
                <a:schemeClr val="accent4">
                  <a:lumMod val="60000"/>
                  <a:lumOff val="40000"/>
                </a:schemeClr>
              </a:gs>
              <a:gs pos="38020">
                <a:srgbClr val="CDF7FD"/>
              </a:gs>
              <a:gs pos="31000">
                <a:srgbClr val="CDF7FD"/>
              </a:gs>
              <a:gs pos="82000">
                <a:schemeClr val="accent4">
                  <a:lumMod val="60000"/>
                  <a:lumOff val="40000"/>
                </a:schemeClr>
              </a:gs>
              <a:gs pos="3000">
                <a:srgbClr val="88E45A"/>
              </a:gs>
              <a:gs pos="78000">
                <a:schemeClr val="accent5">
                  <a:lumMod val="40000"/>
                  <a:lumOff val="60000"/>
                </a:schemeClr>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44" dirty="0"/>
          </a:p>
        </p:txBody>
      </p:sp>
      <p:sp>
        <p:nvSpPr>
          <p:cNvPr id="2" name="Unvan 1"/>
          <p:cNvSpPr>
            <a:spLocks noGrp="1"/>
          </p:cNvSpPr>
          <p:nvPr>
            <p:ph type="title"/>
          </p:nvPr>
        </p:nvSpPr>
        <p:spPr>
          <a:xfrm>
            <a:off x="692104" y="49451"/>
            <a:ext cx="7750031" cy="782910"/>
          </a:xfrm>
        </p:spPr>
        <p:txBody>
          <a:bodyPr>
            <a:noAutofit/>
          </a:bodyPr>
          <a:lstStyle/>
          <a:p>
            <a:pPr algn="ctr"/>
            <a:r>
              <a:rPr lang="tr-TR" sz="2800" b="1" dirty="0" err="1" smtClean="0">
                <a:latin typeface="Comic Sans MS" panose="030F0702030302020204" pitchFamily="66" charset="0"/>
              </a:rPr>
              <a:t>Introduction</a:t>
            </a:r>
            <a:endParaRPr lang="tr-TR" sz="2800" dirty="0">
              <a:latin typeface="Comic Sans MS" panose="030F0702030302020204" pitchFamily="66" charset="0"/>
            </a:endParaRPr>
          </a:p>
        </p:txBody>
      </p:sp>
      <p:sp>
        <p:nvSpPr>
          <p:cNvPr id="6" name="Metin kutusu 5"/>
          <p:cNvSpPr txBox="1"/>
          <p:nvPr/>
        </p:nvSpPr>
        <p:spPr>
          <a:xfrm>
            <a:off x="539704" y="959518"/>
            <a:ext cx="1859280" cy="369332"/>
          </a:xfrm>
          <a:prstGeom prst="rect">
            <a:avLst/>
          </a:prstGeom>
          <a:noFill/>
        </p:spPr>
        <p:txBody>
          <a:bodyPr wrap="square" rtlCol="0">
            <a:spAutoFit/>
          </a:bodyPr>
          <a:lstStyle/>
          <a:p>
            <a:r>
              <a:rPr lang="tr-TR" b="1" dirty="0" smtClean="0"/>
              <a:t>Land </a:t>
            </a:r>
            <a:r>
              <a:rPr lang="tr-TR" b="1" dirty="0" err="1" smtClean="0"/>
              <a:t>Use</a:t>
            </a:r>
            <a:r>
              <a:rPr lang="tr-TR" b="1" dirty="0" smtClean="0"/>
              <a:t> </a:t>
            </a:r>
            <a:r>
              <a:rPr lang="tr-TR" b="1" dirty="0" err="1" smtClean="0"/>
              <a:t>Effects</a:t>
            </a:r>
            <a:endParaRPr lang="tr-TR" b="1" dirty="0"/>
          </a:p>
        </p:txBody>
      </p:sp>
      <p:graphicFrame>
        <p:nvGraphicFramePr>
          <p:cNvPr id="9" name="Grafik 8"/>
          <p:cNvGraphicFramePr>
            <a:graphicFrameLocks/>
          </p:cNvGraphicFramePr>
          <p:nvPr>
            <p:extLst>
              <p:ext uri="{D42A27DB-BD31-4B8C-83A1-F6EECF244321}">
                <p14:modId xmlns:p14="http://schemas.microsoft.com/office/powerpoint/2010/main" val="4147946840"/>
              </p:ext>
            </p:extLst>
          </p:nvPr>
        </p:nvGraphicFramePr>
        <p:xfrm>
          <a:off x="165973" y="1328850"/>
          <a:ext cx="8635312" cy="3348992"/>
        </p:xfrm>
        <a:graphic>
          <a:graphicData uri="http://schemas.openxmlformats.org/drawingml/2006/chart">
            <c:chart xmlns:c="http://schemas.openxmlformats.org/drawingml/2006/chart" xmlns:r="http://schemas.openxmlformats.org/officeDocument/2006/relationships" r:id="rId3"/>
          </a:graphicData>
        </a:graphic>
      </p:graphicFrame>
      <p:sp>
        <p:nvSpPr>
          <p:cNvPr id="7" name="Dikdörtgen 6"/>
          <p:cNvSpPr/>
          <p:nvPr/>
        </p:nvSpPr>
        <p:spPr>
          <a:xfrm>
            <a:off x="-7435" y="4759136"/>
            <a:ext cx="8808720" cy="461665"/>
          </a:xfrm>
          <a:prstGeom prst="rect">
            <a:avLst/>
          </a:prstGeom>
        </p:spPr>
        <p:txBody>
          <a:bodyPr wrap="square">
            <a:spAutoFit/>
          </a:bodyPr>
          <a:lstStyle/>
          <a:p>
            <a:pPr algn="ctr">
              <a:defRPr/>
            </a:pPr>
            <a:r>
              <a:rPr lang="tr-TR" sz="1400" dirty="0"/>
              <a:t> </a:t>
            </a:r>
            <a:r>
              <a:rPr lang="tr-TR" sz="1400" dirty="0" smtClean="0"/>
              <a:t>   </a:t>
            </a:r>
            <a:r>
              <a:rPr lang="en-US" sz="1400" dirty="0" smtClean="0"/>
              <a:t>Carbon </a:t>
            </a:r>
            <a:r>
              <a:rPr lang="en-US" sz="1400" dirty="0"/>
              <a:t>stock potential </a:t>
            </a:r>
            <a:r>
              <a:rPr lang="en-US" sz="1400" dirty="0" smtClean="0"/>
              <a:t>has an </a:t>
            </a:r>
            <a:r>
              <a:rPr lang="en-US" sz="1400" dirty="0"/>
              <a:t>important effect on environmental problems </a:t>
            </a:r>
            <a:r>
              <a:rPr lang="tr-TR" sz="1400" dirty="0" err="1" smtClean="0"/>
              <a:t>like</a:t>
            </a:r>
            <a:r>
              <a:rPr lang="tr-TR" sz="1400" dirty="0" smtClean="0"/>
              <a:t> </a:t>
            </a:r>
            <a:r>
              <a:rPr lang="tr-TR" sz="1400" dirty="0" err="1" smtClean="0"/>
              <a:t>soil</a:t>
            </a:r>
            <a:r>
              <a:rPr lang="tr-TR" sz="1400" dirty="0" smtClean="0"/>
              <a:t> </a:t>
            </a:r>
            <a:r>
              <a:rPr lang="tr-TR" sz="1400" dirty="0" err="1" smtClean="0"/>
              <a:t>erosion</a:t>
            </a:r>
            <a:r>
              <a:rPr lang="tr-TR" sz="1400" dirty="0" smtClean="0"/>
              <a:t> and </a:t>
            </a:r>
            <a:r>
              <a:rPr lang="tr-TR" sz="1400" dirty="0" err="1" smtClean="0"/>
              <a:t>climate</a:t>
            </a:r>
            <a:r>
              <a:rPr lang="tr-TR" sz="1400" dirty="0" smtClean="0"/>
              <a:t> Change </a:t>
            </a:r>
            <a:endParaRPr lang="tr-TR" sz="1200" dirty="0" smtClean="0"/>
          </a:p>
          <a:p>
            <a:pPr algn="ctr">
              <a:defRPr/>
            </a:pPr>
            <a:r>
              <a:rPr lang="tr-TR" sz="1000" dirty="0"/>
              <a:t> </a:t>
            </a:r>
            <a:r>
              <a:rPr lang="tr-TR" sz="1000" dirty="0" smtClean="0"/>
              <a:t>     </a:t>
            </a:r>
            <a:r>
              <a:rPr lang="en-US" sz="900" dirty="0" smtClean="0"/>
              <a:t>(</a:t>
            </a:r>
            <a:r>
              <a:rPr lang="en-US" sz="800" dirty="0" err="1" smtClean="0"/>
              <a:t>Plante</a:t>
            </a:r>
            <a:r>
              <a:rPr lang="en-US" sz="800" dirty="0" smtClean="0"/>
              <a:t> </a:t>
            </a:r>
            <a:r>
              <a:rPr lang="en-US" sz="800" dirty="0"/>
              <a:t>and Conant, 2014). </a:t>
            </a:r>
            <a:endParaRPr lang="en-US" sz="900" dirty="0"/>
          </a:p>
        </p:txBody>
      </p:sp>
    </p:spTree>
    <p:extLst>
      <p:ext uri="{BB962C8B-B14F-4D97-AF65-F5344CB8AC3E}">
        <p14:creationId xmlns:p14="http://schemas.microsoft.com/office/powerpoint/2010/main" val="2031754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64135" y="45863"/>
            <a:ext cx="8942705" cy="913655"/>
          </a:xfrm>
          <a:prstGeom prst="roundRect">
            <a:avLst/>
          </a:prstGeom>
          <a:gradFill>
            <a:gsLst>
              <a:gs pos="79000">
                <a:schemeClr val="accent4">
                  <a:lumMod val="60000"/>
                  <a:lumOff val="40000"/>
                </a:schemeClr>
              </a:gs>
              <a:gs pos="38020">
                <a:srgbClr val="CDF7FD"/>
              </a:gs>
              <a:gs pos="31000">
                <a:srgbClr val="CDF7FD"/>
              </a:gs>
              <a:gs pos="82000">
                <a:schemeClr val="accent4">
                  <a:lumMod val="60000"/>
                  <a:lumOff val="40000"/>
                </a:schemeClr>
              </a:gs>
              <a:gs pos="3000">
                <a:srgbClr val="88E45A"/>
              </a:gs>
              <a:gs pos="78000">
                <a:schemeClr val="accent5">
                  <a:lumMod val="40000"/>
                  <a:lumOff val="60000"/>
                </a:schemeClr>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44" dirty="0"/>
          </a:p>
        </p:txBody>
      </p:sp>
      <p:sp>
        <p:nvSpPr>
          <p:cNvPr id="2" name="Unvan 1"/>
          <p:cNvSpPr>
            <a:spLocks noGrp="1"/>
          </p:cNvSpPr>
          <p:nvPr>
            <p:ph type="title"/>
          </p:nvPr>
        </p:nvSpPr>
        <p:spPr>
          <a:xfrm>
            <a:off x="692104" y="49451"/>
            <a:ext cx="7750031" cy="782910"/>
          </a:xfrm>
        </p:spPr>
        <p:txBody>
          <a:bodyPr>
            <a:noAutofit/>
          </a:bodyPr>
          <a:lstStyle/>
          <a:p>
            <a:pPr algn="ctr"/>
            <a:r>
              <a:rPr lang="tr-TR" sz="2800" b="1" dirty="0" err="1" smtClean="0">
                <a:latin typeface="Comic Sans MS" panose="030F0702030302020204" pitchFamily="66" charset="0"/>
              </a:rPr>
              <a:t>Introduction</a:t>
            </a:r>
            <a:endParaRPr lang="tr-TR" sz="2800" dirty="0">
              <a:latin typeface="Comic Sans MS" panose="030F0702030302020204" pitchFamily="66" charset="0"/>
            </a:endParaRPr>
          </a:p>
        </p:txBody>
      </p:sp>
      <p:sp>
        <p:nvSpPr>
          <p:cNvPr id="7" name="Dikdörtgen 6"/>
          <p:cNvSpPr/>
          <p:nvPr/>
        </p:nvSpPr>
        <p:spPr>
          <a:xfrm>
            <a:off x="4549140" y="3759101"/>
            <a:ext cx="4594860" cy="1323439"/>
          </a:xfrm>
          <a:prstGeom prst="rect">
            <a:avLst/>
          </a:prstGeom>
        </p:spPr>
        <p:txBody>
          <a:bodyPr wrap="square">
            <a:spAutoFit/>
          </a:bodyPr>
          <a:lstStyle/>
          <a:p>
            <a:pPr>
              <a:defRPr/>
            </a:pPr>
            <a:r>
              <a:rPr lang="tr-TR" sz="1600" dirty="0" err="1"/>
              <a:t>In</a:t>
            </a:r>
            <a:r>
              <a:rPr lang="tr-TR" sz="1600" dirty="0"/>
              <a:t> </a:t>
            </a:r>
            <a:r>
              <a:rPr lang="tr-TR" sz="1600" dirty="0" err="1"/>
              <a:t>this</a:t>
            </a:r>
            <a:r>
              <a:rPr lang="tr-TR" sz="1600" dirty="0"/>
              <a:t> </a:t>
            </a:r>
            <a:r>
              <a:rPr lang="tr-TR" sz="1600" dirty="0" err="1"/>
              <a:t>study</a:t>
            </a:r>
            <a:r>
              <a:rPr lang="tr-TR" sz="1600" dirty="0"/>
              <a:t>, </a:t>
            </a:r>
            <a:r>
              <a:rPr lang="tr-TR" sz="1600" dirty="0" err="1"/>
              <a:t>the</a:t>
            </a:r>
            <a:r>
              <a:rPr lang="tr-TR" sz="1600" dirty="0"/>
              <a:t> </a:t>
            </a:r>
            <a:r>
              <a:rPr lang="tr-TR" sz="1600" dirty="0" err="1"/>
              <a:t>ecological</a:t>
            </a:r>
            <a:r>
              <a:rPr lang="tr-TR" sz="1600" dirty="0"/>
              <a:t> </a:t>
            </a:r>
            <a:r>
              <a:rPr lang="tr-TR" sz="1600" dirty="0" err="1"/>
              <a:t>impact</a:t>
            </a:r>
            <a:r>
              <a:rPr lang="tr-TR" sz="1600" dirty="0"/>
              <a:t> </a:t>
            </a:r>
            <a:r>
              <a:rPr lang="tr-TR" sz="1600" dirty="0" err="1"/>
              <a:t>levels</a:t>
            </a:r>
            <a:r>
              <a:rPr lang="tr-TR" sz="1600" dirty="0"/>
              <a:t> on </a:t>
            </a:r>
            <a:r>
              <a:rPr lang="tr-TR" sz="1600" dirty="0" err="1"/>
              <a:t>carbon</a:t>
            </a:r>
            <a:r>
              <a:rPr lang="tr-TR" sz="1600" dirty="0"/>
              <a:t> </a:t>
            </a:r>
            <a:r>
              <a:rPr lang="tr-TR" sz="1600" dirty="0" err="1"/>
              <a:t>stock</a:t>
            </a:r>
            <a:r>
              <a:rPr lang="tr-TR" sz="1600" dirty="0"/>
              <a:t> </a:t>
            </a:r>
            <a:r>
              <a:rPr lang="tr-TR" sz="1600" dirty="0" err="1"/>
              <a:t>and</a:t>
            </a:r>
            <a:r>
              <a:rPr lang="tr-TR" sz="1600" dirty="0"/>
              <a:t> soil </a:t>
            </a:r>
            <a:r>
              <a:rPr lang="tr-TR" sz="1600" dirty="0" err="1"/>
              <a:t>erosion</a:t>
            </a:r>
            <a:r>
              <a:rPr lang="tr-TR" sz="1600" dirty="0"/>
              <a:t> </a:t>
            </a:r>
            <a:r>
              <a:rPr lang="tr-TR" sz="1600" dirty="0" err="1"/>
              <a:t>resulted</a:t>
            </a:r>
            <a:r>
              <a:rPr lang="tr-TR" sz="1600" dirty="0"/>
              <a:t> from </a:t>
            </a:r>
            <a:r>
              <a:rPr lang="tr-TR" sz="1600" dirty="0" err="1"/>
              <a:t>converted</a:t>
            </a:r>
            <a:r>
              <a:rPr lang="tr-TR" sz="1600" dirty="0"/>
              <a:t> </a:t>
            </a:r>
            <a:r>
              <a:rPr lang="tr-TR" sz="1600" dirty="0" err="1"/>
              <a:t>into</a:t>
            </a:r>
            <a:r>
              <a:rPr lang="tr-TR" sz="1600" dirty="0"/>
              <a:t> in </a:t>
            </a:r>
            <a:r>
              <a:rPr lang="tr-TR" sz="1600" dirty="0" err="1"/>
              <a:t>the</a:t>
            </a:r>
            <a:r>
              <a:rPr lang="tr-TR" sz="1600" dirty="0"/>
              <a:t> </a:t>
            </a:r>
            <a:r>
              <a:rPr lang="tr-TR" sz="1600" dirty="0" err="1"/>
              <a:t>last</a:t>
            </a:r>
            <a:r>
              <a:rPr lang="tr-TR" sz="1600" dirty="0"/>
              <a:t> 40 </a:t>
            </a:r>
            <a:r>
              <a:rPr lang="tr-TR" sz="1600" dirty="0" err="1"/>
              <a:t>years</a:t>
            </a:r>
            <a:r>
              <a:rPr lang="tr-TR" sz="1600" dirty="0"/>
              <a:t> </a:t>
            </a:r>
            <a:r>
              <a:rPr lang="tr-TR" sz="1600" b="1" dirty="0" err="1"/>
              <a:t>pasture</a:t>
            </a:r>
            <a:r>
              <a:rPr lang="tr-TR" sz="1600" dirty="0"/>
              <a:t>, </a:t>
            </a:r>
            <a:r>
              <a:rPr lang="tr-TR" sz="1600" b="1" dirty="0" err="1"/>
              <a:t>hazelnut</a:t>
            </a:r>
            <a:r>
              <a:rPr lang="tr-TR" sz="1600" dirty="0"/>
              <a:t> </a:t>
            </a:r>
            <a:r>
              <a:rPr lang="tr-TR" sz="1600" dirty="0" err="1"/>
              <a:t>and</a:t>
            </a:r>
            <a:r>
              <a:rPr lang="tr-TR" sz="1600" dirty="0"/>
              <a:t> </a:t>
            </a:r>
            <a:r>
              <a:rPr lang="tr-TR" sz="1600" dirty="0" err="1"/>
              <a:t>annual</a:t>
            </a:r>
            <a:r>
              <a:rPr lang="tr-TR" sz="1600" dirty="0"/>
              <a:t> </a:t>
            </a:r>
            <a:r>
              <a:rPr lang="tr-TR" sz="1600" dirty="0" err="1"/>
              <a:t>agricultural</a:t>
            </a:r>
            <a:r>
              <a:rPr lang="tr-TR" sz="1600" dirty="0"/>
              <a:t> (</a:t>
            </a:r>
            <a:r>
              <a:rPr lang="tr-TR" sz="1600" b="1" dirty="0" err="1"/>
              <a:t>cabbage</a:t>
            </a:r>
            <a:r>
              <a:rPr lang="tr-TR" sz="1600" dirty="0"/>
              <a:t>) </a:t>
            </a:r>
            <a:r>
              <a:rPr lang="tr-TR" sz="1600" dirty="0" err="1"/>
              <a:t>areas</a:t>
            </a:r>
            <a:r>
              <a:rPr lang="tr-TR" sz="1600" dirty="0"/>
              <a:t> of </a:t>
            </a:r>
            <a:r>
              <a:rPr lang="tr-TR" sz="1600" b="1" dirty="0"/>
              <a:t>Oriental Spruce </a:t>
            </a:r>
            <a:r>
              <a:rPr lang="tr-TR" sz="1600" dirty="0" err="1"/>
              <a:t>and</a:t>
            </a:r>
            <a:r>
              <a:rPr lang="tr-TR" sz="1600" dirty="0"/>
              <a:t> </a:t>
            </a:r>
            <a:r>
              <a:rPr lang="tr-TR" sz="1600" b="1" dirty="0"/>
              <a:t>Oriental Beech </a:t>
            </a:r>
            <a:r>
              <a:rPr lang="tr-TR" sz="1600" dirty="0" err="1" smtClean="0"/>
              <a:t>forests</a:t>
            </a:r>
            <a:r>
              <a:rPr lang="tr-TR" sz="1600" dirty="0" smtClean="0"/>
              <a:t>.</a:t>
            </a:r>
            <a:endParaRPr lang="en-US" sz="800" dirty="0"/>
          </a:p>
        </p:txBody>
      </p:sp>
      <p:pic>
        <p:nvPicPr>
          <p:cNvPr id="10" name="Resim 9"/>
          <p:cNvPicPr/>
          <p:nvPr/>
        </p:nvPicPr>
        <p:blipFill>
          <a:blip r:embed="rId3"/>
          <a:stretch>
            <a:fillRect/>
          </a:stretch>
        </p:blipFill>
        <p:spPr>
          <a:xfrm>
            <a:off x="159671" y="1035718"/>
            <a:ext cx="4301140" cy="4298282"/>
          </a:xfrm>
          <a:prstGeom prst="rect">
            <a:avLst/>
          </a:prstGeom>
        </p:spPr>
      </p:pic>
      <p:pic>
        <p:nvPicPr>
          <p:cNvPr id="11" name="Resim 10"/>
          <p:cNvPicPr/>
          <p:nvPr/>
        </p:nvPicPr>
        <p:blipFill rotWithShape="1">
          <a:blip r:embed="rId4"/>
          <a:srcRect l="247" t="588" r="535" b="970"/>
          <a:stretch/>
        </p:blipFill>
        <p:spPr bwMode="auto">
          <a:xfrm>
            <a:off x="4460811" y="1079724"/>
            <a:ext cx="2207061" cy="2270793"/>
          </a:xfrm>
          <a:prstGeom prst="rect">
            <a:avLst/>
          </a:prstGeom>
          <a:ln>
            <a:noFill/>
          </a:ln>
          <a:extLst>
            <a:ext uri="{53640926-AAD7-44D8-BBD7-CCE9431645EC}">
              <a14:shadowObscured xmlns:a14="http://schemas.microsoft.com/office/drawing/2010/main"/>
            </a:ext>
          </a:extLst>
        </p:spPr>
      </p:pic>
      <p:pic>
        <p:nvPicPr>
          <p:cNvPr id="12" name="Resim 11"/>
          <p:cNvPicPr/>
          <p:nvPr/>
        </p:nvPicPr>
        <p:blipFill rotWithShape="1">
          <a:blip r:embed="rId5"/>
          <a:srcRect t="600" r="472" b="515"/>
          <a:stretch/>
        </p:blipFill>
        <p:spPr bwMode="auto">
          <a:xfrm>
            <a:off x="6667872" y="1079723"/>
            <a:ext cx="2266442" cy="2270793"/>
          </a:xfrm>
          <a:prstGeom prst="rect">
            <a:avLst/>
          </a:prstGeom>
          <a:ln>
            <a:noFill/>
          </a:ln>
          <a:extLst>
            <a:ext uri="{53640926-AAD7-44D8-BBD7-CCE9431645EC}">
              <a14:shadowObscured xmlns:a14="http://schemas.microsoft.com/office/drawing/2010/main"/>
            </a:ext>
          </a:extLst>
        </p:spPr>
      </p:pic>
      <p:sp>
        <p:nvSpPr>
          <p:cNvPr id="3" name="Metin kutusu 2"/>
          <p:cNvSpPr txBox="1"/>
          <p:nvPr/>
        </p:nvSpPr>
        <p:spPr>
          <a:xfrm>
            <a:off x="5495575" y="3286057"/>
            <a:ext cx="914400" cy="307777"/>
          </a:xfrm>
          <a:prstGeom prst="rect">
            <a:avLst/>
          </a:prstGeom>
          <a:noFill/>
        </p:spPr>
        <p:txBody>
          <a:bodyPr wrap="square" rtlCol="0">
            <a:spAutoFit/>
          </a:bodyPr>
          <a:lstStyle/>
          <a:p>
            <a:r>
              <a:rPr lang="tr-TR" sz="1400" dirty="0" smtClean="0"/>
              <a:t>Beech</a:t>
            </a:r>
            <a:endParaRPr lang="tr-TR" sz="1400" dirty="0"/>
          </a:p>
        </p:txBody>
      </p:sp>
      <p:sp>
        <p:nvSpPr>
          <p:cNvPr id="13" name="Metin kutusu 12"/>
          <p:cNvSpPr txBox="1"/>
          <p:nvPr/>
        </p:nvSpPr>
        <p:spPr>
          <a:xfrm>
            <a:off x="7527735" y="3286057"/>
            <a:ext cx="914400" cy="307777"/>
          </a:xfrm>
          <a:prstGeom prst="rect">
            <a:avLst/>
          </a:prstGeom>
          <a:noFill/>
        </p:spPr>
        <p:txBody>
          <a:bodyPr wrap="square" rtlCol="0">
            <a:spAutoFit/>
          </a:bodyPr>
          <a:lstStyle/>
          <a:p>
            <a:r>
              <a:rPr lang="tr-TR" sz="1400" dirty="0" smtClean="0"/>
              <a:t>Spruce</a:t>
            </a:r>
            <a:endParaRPr lang="tr-TR" sz="1400" dirty="0"/>
          </a:p>
        </p:txBody>
      </p:sp>
    </p:spTree>
    <p:extLst>
      <p:ext uri="{BB962C8B-B14F-4D97-AF65-F5344CB8AC3E}">
        <p14:creationId xmlns:p14="http://schemas.microsoft.com/office/powerpoint/2010/main" val="2841262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64135" y="45863"/>
            <a:ext cx="8942705" cy="913655"/>
          </a:xfrm>
          <a:prstGeom prst="roundRect">
            <a:avLst/>
          </a:prstGeom>
          <a:gradFill>
            <a:gsLst>
              <a:gs pos="79000">
                <a:schemeClr val="accent4">
                  <a:lumMod val="60000"/>
                  <a:lumOff val="40000"/>
                </a:schemeClr>
              </a:gs>
              <a:gs pos="38020">
                <a:srgbClr val="CDF7FD"/>
              </a:gs>
              <a:gs pos="31000">
                <a:srgbClr val="CDF7FD"/>
              </a:gs>
              <a:gs pos="82000">
                <a:schemeClr val="accent4">
                  <a:lumMod val="60000"/>
                  <a:lumOff val="40000"/>
                </a:schemeClr>
              </a:gs>
              <a:gs pos="3000">
                <a:srgbClr val="88E45A"/>
              </a:gs>
              <a:gs pos="78000">
                <a:schemeClr val="accent5">
                  <a:lumMod val="40000"/>
                  <a:lumOff val="60000"/>
                </a:schemeClr>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44" dirty="0"/>
          </a:p>
        </p:txBody>
      </p:sp>
      <p:sp>
        <p:nvSpPr>
          <p:cNvPr id="2" name="Unvan 1"/>
          <p:cNvSpPr>
            <a:spLocks noGrp="1"/>
          </p:cNvSpPr>
          <p:nvPr>
            <p:ph type="title"/>
          </p:nvPr>
        </p:nvSpPr>
        <p:spPr>
          <a:xfrm>
            <a:off x="730203" y="92862"/>
            <a:ext cx="7750031" cy="782910"/>
          </a:xfrm>
        </p:spPr>
        <p:txBody>
          <a:bodyPr>
            <a:noAutofit/>
          </a:bodyPr>
          <a:lstStyle/>
          <a:p>
            <a:pPr algn="ctr"/>
            <a:r>
              <a:rPr lang="tr-TR" sz="2800" b="1" dirty="0" err="1" smtClean="0">
                <a:latin typeface="Comic Sans MS" panose="030F0702030302020204" pitchFamily="66" charset="0"/>
              </a:rPr>
              <a:t>Metarial</a:t>
            </a:r>
            <a:r>
              <a:rPr lang="tr-TR" sz="2800" b="1" dirty="0" smtClean="0">
                <a:latin typeface="Comic Sans MS" panose="030F0702030302020204" pitchFamily="66" charset="0"/>
              </a:rPr>
              <a:t> &amp; Methods</a:t>
            </a:r>
            <a:endParaRPr lang="tr-TR" sz="2800" dirty="0">
              <a:latin typeface="Comic Sans MS" panose="030F0702030302020204" pitchFamily="66" charset="0"/>
            </a:endParaRPr>
          </a:p>
        </p:txBody>
      </p:sp>
      <p:pic>
        <p:nvPicPr>
          <p:cNvPr id="9" name="Resim 8"/>
          <p:cNvPicPr/>
          <p:nvPr/>
        </p:nvPicPr>
        <p:blipFill rotWithShape="1">
          <a:blip r:embed="rId3" cstate="print">
            <a:extLst>
              <a:ext uri="{28A0092B-C50C-407E-A947-70E740481C1C}">
                <a14:useLocalDpi xmlns:a14="http://schemas.microsoft.com/office/drawing/2010/main" val="0"/>
              </a:ext>
            </a:extLst>
          </a:blip>
          <a:srcRect l="1661" t="2898" r="844" b="3184"/>
          <a:stretch/>
        </p:blipFill>
        <p:spPr>
          <a:xfrm>
            <a:off x="220980" y="1120140"/>
            <a:ext cx="3703320" cy="1851660"/>
          </a:xfrm>
          <a:prstGeom prst="rect">
            <a:avLst/>
          </a:prstGeom>
          <a:ln w="3175">
            <a:solidFill>
              <a:schemeClr val="tx1"/>
            </a:solidFill>
          </a:ln>
        </p:spPr>
      </p:pic>
      <p:pic>
        <p:nvPicPr>
          <p:cNvPr id="10" name="Resim 9"/>
          <p:cNvPicPr/>
          <p:nvPr/>
        </p:nvPicPr>
        <p:blipFill rotWithShape="1">
          <a:blip r:embed="rId4" cstate="print">
            <a:extLst>
              <a:ext uri="{28A0092B-C50C-407E-A947-70E740481C1C}">
                <a14:useLocalDpi xmlns:a14="http://schemas.microsoft.com/office/drawing/2010/main" val="0"/>
              </a:ext>
            </a:extLst>
          </a:blip>
          <a:srcRect l="4671" t="7272" r="5335" b="11339"/>
          <a:stretch/>
        </p:blipFill>
        <p:spPr bwMode="auto">
          <a:xfrm>
            <a:off x="4853940" y="1120140"/>
            <a:ext cx="3108960" cy="1784668"/>
          </a:xfrm>
          <a:prstGeom prst="rect">
            <a:avLst/>
          </a:prstGeom>
          <a:ln w="3175">
            <a:solidFill>
              <a:schemeClr val="tx1"/>
            </a:solidFill>
          </a:ln>
          <a:extLst>
            <a:ext uri="{53640926-AAD7-44D8-BBD7-CCE9431645EC}">
              <a14:shadowObscured xmlns:a14="http://schemas.microsoft.com/office/drawing/2010/main"/>
            </a:ext>
          </a:extLst>
        </p:spPr>
      </p:pic>
      <p:cxnSp>
        <p:nvCxnSpPr>
          <p:cNvPr id="5" name="Düz Ok Bağlayıcısı 4"/>
          <p:cNvCxnSpPr/>
          <p:nvPr/>
        </p:nvCxnSpPr>
        <p:spPr>
          <a:xfrm flipV="1">
            <a:off x="2865120" y="1120140"/>
            <a:ext cx="1912620" cy="38869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2956560" y="1592580"/>
            <a:ext cx="1821180" cy="137922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Metin kutusu 16"/>
          <p:cNvSpPr txBox="1"/>
          <p:nvPr/>
        </p:nvSpPr>
        <p:spPr>
          <a:xfrm>
            <a:off x="1325880" y="1827808"/>
            <a:ext cx="1104900" cy="369332"/>
          </a:xfrm>
          <a:prstGeom prst="rect">
            <a:avLst/>
          </a:prstGeom>
          <a:noFill/>
        </p:spPr>
        <p:txBody>
          <a:bodyPr wrap="square" rtlCol="0">
            <a:spAutoFit/>
          </a:bodyPr>
          <a:lstStyle/>
          <a:p>
            <a:r>
              <a:rPr lang="tr-TR" dirty="0" smtClean="0"/>
              <a:t>TURKIYE</a:t>
            </a:r>
            <a:endParaRPr lang="tr-TR" dirty="0"/>
          </a:p>
        </p:txBody>
      </p:sp>
      <p:sp>
        <p:nvSpPr>
          <p:cNvPr id="20" name="Metin kutusu 19"/>
          <p:cNvSpPr txBox="1"/>
          <p:nvPr/>
        </p:nvSpPr>
        <p:spPr>
          <a:xfrm>
            <a:off x="6210300" y="1178396"/>
            <a:ext cx="1104900" cy="369332"/>
          </a:xfrm>
          <a:prstGeom prst="rect">
            <a:avLst/>
          </a:prstGeom>
          <a:noFill/>
        </p:spPr>
        <p:txBody>
          <a:bodyPr wrap="square" rtlCol="0">
            <a:spAutoFit/>
          </a:bodyPr>
          <a:lstStyle/>
          <a:p>
            <a:r>
              <a:rPr lang="tr-TR" dirty="0" smtClean="0"/>
              <a:t>Trabzon</a:t>
            </a:r>
            <a:endParaRPr lang="tr-TR" dirty="0"/>
          </a:p>
        </p:txBody>
      </p:sp>
      <p:pic>
        <p:nvPicPr>
          <p:cNvPr id="22" name="Resim 21" descr="C:\Users\Asus\Downloads\Maçka Kiremitl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6640" y="3094793"/>
            <a:ext cx="3083560" cy="2179955"/>
          </a:xfrm>
          <a:prstGeom prst="rect">
            <a:avLst/>
          </a:prstGeom>
          <a:noFill/>
          <a:ln>
            <a:noFill/>
          </a:ln>
        </p:spPr>
      </p:pic>
      <p:cxnSp>
        <p:nvCxnSpPr>
          <p:cNvPr id="23" name="Düz Ok Bağlayıcısı 22"/>
          <p:cNvCxnSpPr/>
          <p:nvPr/>
        </p:nvCxnSpPr>
        <p:spPr>
          <a:xfrm>
            <a:off x="5989320" y="2012474"/>
            <a:ext cx="274320" cy="105295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938520" y="1944657"/>
            <a:ext cx="127000" cy="1356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Metin kutusu 27"/>
          <p:cNvSpPr txBox="1"/>
          <p:nvPr/>
        </p:nvSpPr>
        <p:spPr>
          <a:xfrm rot="3791851">
            <a:off x="7431544" y="3358555"/>
            <a:ext cx="1676400" cy="369332"/>
          </a:xfrm>
          <a:prstGeom prst="rect">
            <a:avLst/>
          </a:prstGeom>
          <a:noFill/>
        </p:spPr>
        <p:txBody>
          <a:bodyPr wrap="square" rtlCol="0">
            <a:spAutoFit/>
          </a:bodyPr>
          <a:lstStyle/>
          <a:p>
            <a:pPr algn="ctr"/>
            <a:r>
              <a:rPr lang="tr-TR" dirty="0" smtClean="0"/>
              <a:t>Study Area</a:t>
            </a:r>
            <a:endParaRPr lang="tr-TR" dirty="0"/>
          </a:p>
        </p:txBody>
      </p:sp>
      <p:sp>
        <p:nvSpPr>
          <p:cNvPr id="30" name="Dikdörtgen 29"/>
          <p:cNvSpPr/>
          <p:nvPr/>
        </p:nvSpPr>
        <p:spPr>
          <a:xfrm>
            <a:off x="137300" y="3215274"/>
            <a:ext cx="4572000" cy="1938992"/>
          </a:xfrm>
          <a:prstGeom prst="rect">
            <a:avLst/>
          </a:prstGeom>
        </p:spPr>
        <p:txBody>
          <a:bodyPr>
            <a:spAutoFit/>
          </a:bodyPr>
          <a:lstStyle/>
          <a:p>
            <a:pPr marL="171450" indent="-171450">
              <a:buFont typeface="Arial" panose="020B0604020202020204" pitchFamily="34" charset="0"/>
              <a:buChar char="•"/>
            </a:pPr>
            <a:r>
              <a:rPr lang="en-US" sz="1200" dirty="0"/>
              <a:t>Five sample plots were selected (20 m x 20 m in size) from different land use types in the study </a:t>
            </a:r>
            <a:r>
              <a:rPr lang="en-US" sz="1200" dirty="0" smtClean="0"/>
              <a:t>area</a:t>
            </a:r>
            <a:r>
              <a:rPr lang="tr-TR" sz="1200" dirty="0" smtClean="0"/>
              <a:t>.</a:t>
            </a:r>
          </a:p>
          <a:p>
            <a:pPr marL="171450" indent="-171450">
              <a:buFont typeface="Arial" panose="020B0604020202020204" pitchFamily="34" charset="0"/>
              <a:buChar char="•"/>
            </a:pPr>
            <a:endParaRPr lang="tr-TR" sz="1200" dirty="0"/>
          </a:p>
          <a:p>
            <a:pPr marL="171450" indent="-171450">
              <a:buFont typeface="Arial" panose="020B0604020202020204" pitchFamily="34" charset="0"/>
              <a:buChar char="•"/>
            </a:pPr>
            <a:r>
              <a:rPr lang="en-US" sz="1200" dirty="0" smtClean="0"/>
              <a:t>Two </a:t>
            </a:r>
            <a:r>
              <a:rPr lang="en-US" sz="1200" dirty="0"/>
              <a:t>soil profiles were opened in each sample plots. In this way, totally 10 soil profiles were opened and in total 20 soil samples were taken from two different soil depth (0-20 cm; 20-50 cm) in each soil depth for further analysis. </a:t>
            </a:r>
            <a:endParaRPr lang="tr-TR" sz="1200" dirty="0" smtClean="0"/>
          </a:p>
          <a:p>
            <a:pPr marL="171450" indent="-171450">
              <a:buFont typeface="Arial" panose="020B0604020202020204" pitchFamily="34" charset="0"/>
              <a:buChar char="•"/>
            </a:pPr>
            <a:endParaRPr lang="tr-TR" sz="1200" dirty="0"/>
          </a:p>
          <a:p>
            <a:pPr marL="171450" indent="-171450">
              <a:buFont typeface="Arial" panose="020B0604020202020204" pitchFamily="34" charset="0"/>
              <a:buChar char="•"/>
            </a:pPr>
            <a:r>
              <a:rPr lang="en-US" sz="1200" dirty="0" smtClean="0"/>
              <a:t>Physical</a:t>
            </a:r>
            <a:r>
              <a:rPr lang="en-US" sz="1200" dirty="0"/>
              <a:t>, chemical and hydrological analyses were carried out on each soil sample in the laboratory. </a:t>
            </a:r>
            <a:endParaRPr lang="tr-TR" sz="1200" dirty="0"/>
          </a:p>
        </p:txBody>
      </p:sp>
    </p:spTree>
    <p:extLst>
      <p:ext uri="{BB962C8B-B14F-4D97-AF65-F5344CB8AC3E}">
        <p14:creationId xmlns:p14="http://schemas.microsoft.com/office/powerpoint/2010/main" val="200634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Yuvarlatılmış Dikdörtgen 77"/>
          <p:cNvSpPr/>
          <p:nvPr/>
        </p:nvSpPr>
        <p:spPr>
          <a:xfrm>
            <a:off x="64135" y="45863"/>
            <a:ext cx="8793353" cy="913655"/>
          </a:xfrm>
          <a:prstGeom prst="roundRect">
            <a:avLst/>
          </a:prstGeom>
          <a:gradFill>
            <a:gsLst>
              <a:gs pos="79000">
                <a:schemeClr val="accent4">
                  <a:lumMod val="60000"/>
                  <a:lumOff val="40000"/>
                </a:schemeClr>
              </a:gs>
              <a:gs pos="38020">
                <a:srgbClr val="CDF7FD"/>
              </a:gs>
              <a:gs pos="31000">
                <a:srgbClr val="CDF7FD"/>
              </a:gs>
              <a:gs pos="82000">
                <a:schemeClr val="accent4">
                  <a:lumMod val="60000"/>
                  <a:lumOff val="40000"/>
                </a:schemeClr>
              </a:gs>
              <a:gs pos="3000">
                <a:srgbClr val="88E45A"/>
              </a:gs>
              <a:gs pos="78000">
                <a:schemeClr val="accent5">
                  <a:lumMod val="40000"/>
                  <a:lumOff val="60000"/>
                </a:schemeClr>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44" dirty="0"/>
          </a:p>
        </p:txBody>
      </p:sp>
      <p:sp>
        <p:nvSpPr>
          <p:cNvPr id="2" name="Unvan 1"/>
          <p:cNvSpPr>
            <a:spLocks noGrp="1"/>
          </p:cNvSpPr>
          <p:nvPr>
            <p:ph type="title"/>
          </p:nvPr>
        </p:nvSpPr>
        <p:spPr>
          <a:xfrm>
            <a:off x="654475" y="91122"/>
            <a:ext cx="7750031" cy="782910"/>
          </a:xfrm>
        </p:spPr>
        <p:txBody>
          <a:bodyPr>
            <a:noAutofit/>
          </a:bodyPr>
          <a:lstStyle/>
          <a:p>
            <a:pPr algn="ctr"/>
            <a:r>
              <a:rPr lang="tr-TR" sz="2800" b="1" dirty="0" err="1" smtClean="0">
                <a:latin typeface="Comic Sans MS" panose="030F0702030302020204" pitchFamily="66" charset="0"/>
              </a:rPr>
              <a:t>Material</a:t>
            </a:r>
            <a:r>
              <a:rPr lang="tr-TR" sz="2800" b="1" dirty="0" smtClean="0">
                <a:latin typeface="Comic Sans MS" panose="030F0702030302020204" pitchFamily="66" charset="0"/>
              </a:rPr>
              <a:t> &amp; Methods</a:t>
            </a:r>
            <a:endParaRPr lang="tr-TR" sz="2800" dirty="0">
              <a:latin typeface="Comic Sans MS" panose="030F0702030302020204" pitchFamily="66" charset="0"/>
            </a:endParaRPr>
          </a:p>
        </p:txBody>
      </p:sp>
      <p:sp>
        <p:nvSpPr>
          <p:cNvPr id="57" name="Yuvarlatılmış Dikdörtgen 56"/>
          <p:cNvSpPr/>
          <p:nvPr/>
        </p:nvSpPr>
        <p:spPr>
          <a:xfrm>
            <a:off x="5841334" y="1154180"/>
            <a:ext cx="3095524" cy="246249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Yuvarlatılmış Dikdörtgen 57"/>
          <p:cNvSpPr/>
          <p:nvPr/>
        </p:nvSpPr>
        <p:spPr>
          <a:xfrm>
            <a:off x="3077801" y="1267164"/>
            <a:ext cx="2206796" cy="4423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kdörtgen 58"/>
          <p:cNvSpPr/>
          <p:nvPr/>
        </p:nvSpPr>
        <p:spPr>
          <a:xfrm>
            <a:off x="3738826" y="3770588"/>
            <a:ext cx="3600452" cy="156068"/>
          </a:xfrm>
          <a:prstGeom prst="rect">
            <a:avLst/>
          </a:prstGeom>
        </p:spPr>
        <p:txBody>
          <a:bodyPr>
            <a:spAutoFit/>
          </a:bodyPr>
          <a:lstStyle/>
          <a:p>
            <a:r>
              <a:rPr lang="en-US" sz="414" dirty="0">
                <a:solidFill>
                  <a:schemeClr val="accent3">
                    <a:lumMod val="40000"/>
                    <a:lumOff val="60000"/>
                  </a:schemeClr>
                </a:solidFill>
              </a:rPr>
              <a:t>http://theconversation.com/oecd-coal-discussions-highlight-tensions-in-australias-position-on-climate-change-50522</a:t>
            </a:r>
          </a:p>
        </p:txBody>
      </p:sp>
      <p:graphicFrame>
        <p:nvGraphicFramePr>
          <p:cNvPr id="60" name="Diyagram 59"/>
          <p:cNvGraphicFramePr/>
          <p:nvPr>
            <p:extLst>
              <p:ext uri="{D42A27DB-BD31-4B8C-83A1-F6EECF244321}">
                <p14:modId xmlns:p14="http://schemas.microsoft.com/office/powerpoint/2010/main" val="3388433884"/>
              </p:ext>
            </p:extLst>
          </p:nvPr>
        </p:nvGraphicFramePr>
        <p:xfrm>
          <a:off x="438415" y="3212739"/>
          <a:ext cx="8310525" cy="2215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 name="Dikdörtgen 60"/>
          <p:cNvSpPr/>
          <p:nvPr/>
        </p:nvSpPr>
        <p:spPr>
          <a:xfrm>
            <a:off x="539432" y="1813284"/>
            <a:ext cx="5276425" cy="954107"/>
          </a:xfrm>
          <a:prstGeom prst="rect">
            <a:avLst/>
          </a:prstGeom>
          <a:solidFill>
            <a:schemeClr val="accent4">
              <a:lumMod val="40000"/>
              <a:lumOff val="60000"/>
            </a:schemeClr>
          </a:solidFill>
        </p:spPr>
        <p:txBody>
          <a:bodyPr wrap="square">
            <a:spAutoFit/>
          </a:bodyPr>
          <a:lstStyle/>
          <a:p>
            <a:pPr algn="just"/>
            <a:r>
              <a:rPr lang="en-US" sz="1400" i="1" dirty="0"/>
              <a:t>ABAG</a:t>
            </a:r>
            <a:r>
              <a:rPr lang="en-US" sz="1400" dirty="0"/>
              <a:t> (Allgemeine Boden Abtrags </a:t>
            </a:r>
            <a:r>
              <a:rPr lang="en-US" sz="1400" dirty="0" smtClean="0"/>
              <a:t>Gleichung)</a:t>
            </a:r>
            <a:r>
              <a:rPr lang="tr-TR" sz="1400" dirty="0">
                <a:solidFill>
                  <a:srgbClr val="000000"/>
                </a:solidFill>
              </a:rPr>
              <a:t> (</a:t>
            </a:r>
            <a:r>
              <a:rPr lang="en-US" sz="1400" dirty="0" err="1"/>
              <a:t>Schwertmann</a:t>
            </a:r>
            <a:r>
              <a:rPr lang="en-US" sz="1400" dirty="0"/>
              <a:t> et al. 1990</a:t>
            </a:r>
            <a:r>
              <a:rPr lang="tr-TR" sz="1400" dirty="0" smtClean="0"/>
              <a:t>) </a:t>
            </a:r>
            <a:r>
              <a:rPr lang="en-US" sz="1400" dirty="0" smtClean="0"/>
              <a:t>simulation model </a:t>
            </a:r>
            <a:r>
              <a:rPr lang="en-US" sz="1400" dirty="0"/>
              <a:t>modified from</a:t>
            </a:r>
            <a:r>
              <a:rPr lang="en-US" sz="1400" i="1" dirty="0"/>
              <a:t> </a:t>
            </a:r>
            <a:r>
              <a:rPr lang="en-US" sz="1400" i="1" dirty="0" smtClean="0"/>
              <a:t>USLE</a:t>
            </a:r>
            <a:r>
              <a:rPr lang="en-US" sz="1400" dirty="0" smtClean="0"/>
              <a:t> </a:t>
            </a:r>
            <a:r>
              <a:rPr lang="en-US" sz="1400" dirty="0"/>
              <a:t>(Universal Soil Loss Equation</a:t>
            </a:r>
            <a:r>
              <a:rPr lang="en-US" sz="1400" dirty="0" smtClean="0"/>
              <a:t>)</a:t>
            </a:r>
            <a:r>
              <a:rPr lang="en-US" sz="1400" dirty="0">
                <a:solidFill>
                  <a:srgbClr val="000000"/>
                </a:solidFill>
              </a:rPr>
              <a:t> (</a:t>
            </a:r>
            <a:r>
              <a:rPr lang="en-US" sz="1400" dirty="0" err="1">
                <a:solidFill>
                  <a:srgbClr val="000000"/>
                </a:solidFill>
              </a:rPr>
              <a:t>Wischmeier</a:t>
            </a:r>
            <a:r>
              <a:rPr lang="en-US" sz="1400" dirty="0">
                <a:solidFill>
                  <a:srgbClr val="000000"/>
                </a:solidFill>
              </a:rPr>
              <a:t> &amp; Smith 1978) </a:t>
            </a:r>
            <a:r>
              <a:rPr lang="tr-TR" sz="1400" dirty="0" err="1" smtClean="0">
                <a:solidFill>
                  <a:srgbClr val="000000"/>
                </a:solidFill>
              </a:rPr>
              <a:t>was</a:t>
            </a:r>
            <a:r>
              <a:rPr lang="tr-TR" sz="1400" dirty="0" smtClean="0">
                <a:solidFill>
                  <a:srgbClr val="000000"/>
                </a:solidFill>
              </a:rPr>
              <a:t> </a:t>
            </a:r>
            <a:r>
              <a:rPr lang="tr-TR" sz="1400" dirty="0" err="1" smtClean="0">
                <a:solidFill>
                  <a:srgbClr val="000000"/>
                </a:solidFill>
              </a:rPr>
              <a:t>used</a:t>
            </a:r>
            <a:r>
              <a:rPr lang="tr-TR" sz="1400" dirty="0">
                <a:solidFill>
                  <a:srgbClr val="000000"/>
                </a:solidFill>
              </a:rPr>
              <a:t> </a:t>
            </a:r>
            <a:r>
              <a:rPr lang="tr-TR" sz="1400" dirty="0" smtClean="0">
                <a:solidFill>
                  <a:srgbClr val="000000"/>
                </a:solidFill>
              </a:rPr>
              <a:t>in </a:t>
            </a:r>
            <a:r>
              <a:rPr lang="tr-TR" sz="1400" dirty="0" err="1" smtClean="0">
                <a:solidFill>
                  <a:srgbClr val="000000"/>
                </a:solidFill>
              </a:rPr>
              <a:t>soil</a:t>
            </a:r>
            <a:r>
              <a:rPr lang="tr-TR" sz="1400" dirty="0" smtClean="0">
                <a:solidFill>
                  <a:srgbClr val="000000"/>
                </a:solidFill>
              </a:rPr>
              <a:t> </a:t>
            </a:r>
            <a:r>
              <a:rPr lang="tr-TR" sz="1400" dirty="0" err="1" smtClean="0">
                <a:solidFill>
                  <a:srgbClr val="000000"/>
                </a:solidFill>
              </a:rPr>
              <a:t>loss</a:t>
            </a:r>
            <a:r>
              <a:rPr lang="tr-TR" sz="1400" dirty="0" smtClean="0">
                <a:solidFill>
                  <a:srgbClr val="000000"/>
                </a:solidFill>
              </a:rPr>
              <a:t> </a:t>
            </a:r>
            <a:r>
              <a:rPr lang="tr-TR" sz="1400" dirty="0" err="1" smtClean="0">
                <a:solidFill>
                  <a:srgbClr val="000000"/>
                </a:solidFill>
              </a:rPr>
              <a:t>accounting</a:t>
            </a:r>
            <a:r>
              <a:rPr lang="tr-TR" sz="1400" dirty="0" smtClean="0">
                <a:solidFill>
                  <a:srgbClr val="000000"/>
                </a:solidFill>
              </a:rPr>
              <a:t>.</a:t>
            </a:r>
            <a:endParaRPr lang="en-US" sz="1400" dirty="0">
              <a:solidFill>
                <a:srgbClr val="000000"/>
              </a:solidFill>
            </a:endParaRPr>
          </a:p>
          <a:p>
            <a:pPr algn="just"/>
            <a:r>
              <a:rPr lang="en-US" sz="1400" dirty="0">
                <a:solidFill>
                  <a:srgbClr val="000000"/>
                </a:solidFill>
              </a:rPr>
              <a:t> </a:t>
            </a:r>
            <a:endParaRPr lang="en-US" sz="1400" dirty="0"/>
          </a:p>
        </p:txBody>
      </p:sp>
      <p:sp>
        <p:nvSpPr>
          <p:cNvPr id="62" name="Metin kutusu 61"/>
          <p:cNvSpPr txBox="1"/>
          <p:nvPr/>
        </p:nvSpPr>
        <p:spPr>
          <a:xfrm>
            <a:off x="654475" y="1211182"/>
            <a:ext cx="1905000" cy="369332"/>
          </a:xfrm>
          <a:prstGeom prst="rect">
            <a:avLst/>
          </a:prstGeom>
          <a:solidFill>
            <a:schemeClr val="accent2">
              <a:lumMod val="40000"/>
              <a:lumOff val="60000"/>
            </a:schemeClr>
          </a:solidFill>
        </p:spPr>
        <p:txBody>
          <a:bodyPr wrap="square" rtlCol="0">
            <a:spAutoFit/>
          </a:bodyPr>
          <a:lstStyle/>
          <a:p>
            <a:r>
              <a:rPr lang="tr-TR" b="1" dirty="0" smtClean="0"/>
              <a:t>Soil </a:t>
            </a:r>
            <a:r>
              <a:rPr lang="tr-TR" b="1" dirty="0"/>
              <a:t>L</a:t>
            </a:r>
            <a:r>
              <a:rPr lang="tr-TR" b="1" dirty="0" smtClean="0"/>
              <a:t>oss </a:t>
            </a:r>
            <a:r>
              <a:rPr lang="tr-TR" b="1" dirty="0"/>
              <a:t>E</a:t>
            </a:r>
            <a:r>
              <a:rPr lang="tr-TR" b="1" dirty="0" smtClean="0"/>
              <a:t>quation</a:t>
            </a:r>
            <a:endParaRPr lang="en-US" b="1" dirty="0"/>
          </a:p>
        </p:txBody>
      </p:sp>
      <p:pic>
        <p:nvPicPr>
          <p:cNvPr id="63" name="Picture 6" descr="İlgili resim"/>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3891" b="30952" l="30487" r="35390"/>
                    </a14:imgEffect>
                  </a14:imgLayer>
                </a14:imgProps>
              </a:ext>
              <a:ext uri="{28A0092B-C50C-407E-A947-70E740481C1C}">
                <a14:useLocalDpi xmlns:a14="http://schemas.microsoft.com/office/drawing/2010/main" val="0"/>
              </a:ext>
            </a:extLst>
          </a:blip>
          <a:srcRect l="29874" t="23008" r="63997" b="68165"/>
          <a:stretch/>
        </p:blipFill>
        <p:spPr bwMode="auto">
          <a:xfrm>
            <a:off x="1154168" y="4215105"/>
            <a:ext cx="283261" cy="30592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İlgili resim"/>
          <p:cNvPicPr>
            <a:picLocks noChangeAspect="1" noChangeArrowheads="1"/>
          </p:cNvPicPr>
          <p:nvPr/>
        </p:nvPicPr>
        <p:blipFill rotWithShape="1">
          <a:blip r:embed="rId10">
            <a:extLst>
              <a:ext uri="{BEBA8EAE-BF5A-486C-A8C5-ECC9F3942E4B}">
                <a14:imgProps xmlns:a14="http://schemas.microsoft.com/office/drawing/2010/main">
                  <a14:imgLayer r:embed="rId9">
                    <a14:imgEffect>
                      <a14:backgroundRemoval t="23952" b="30702" l="42213" r="45545"/>
                    </a14:imgEffect>
                  </a14:imgLayer>
                </a14:imgProps>
              </a:ext>
              <a:ext uri="{28A0092B-C50C-407E-A947-70E740481C1C}">
                <a14:useLocalDpi xmlns:a14="http://schemas.microsoft.com/office/drawing/2010/main" val="0"/>
              </a:ext>
            </a:extLst>
          </a:blip>
          <a:srcRect l="41797" t="23108" r="54039" b="68454"/>
          <a:stretch/>
        </p:blipFill>
        <p:spPr bwMode="auto">
          <a:xfrm>
            <a:off x="2977957" y="4222006"/>
            <a:ext cx="199688" cy="30352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İlgili resim"/>
          <p:cNvPicPr>
            <a:picLocks noChangeAspect="1" noChangeArrowheads="1"/>
          </p:cNvPicPr>
          <p:nvPr/>
        </p:nvPicPr>
        <p:blipFill rotWithShape="1">
          <a:blip r:embed="rId11">
            <a:extLst>
              <a:ext uri="{BEBA8EAE-BF5A-486C-A8C5-ECC9F3942E4B}">
                <a14:imgProps xmlns:a14="http://schemas.microsoft.com/office/drawing/2010/main">
                  <a14:imgLayer r:embed="rId9">
                    <a14:imgEffect>
                      <a14:backgroundRemoval t="23600" b="31238" l="64541" r="69203"/>
                    </a14:imgEffect>
                  </a14:imgLayer>
                </a14:imgProps>
              </a:ext>
              <a:ext uri="{28A0092B-C50C-407E-A947-70E740481C1C}">
                <a14:useLocalDpi xmlns:a14="http://schemas.microsoft.com/office/drawing/2010/main" val="0"/>
              </a:ext>
            </a:extLst>
          </a:blip>
          <a:srcRect l="63958" t="22645" r="30214" b="67807"/>
          <a:stretch/>
        </p:blipFill>
        <p:spPr bwMode="auto">
          <a:xfrm>
            <a:off x="6258701" y="4210057"/>
            <a:ext cx="279563" cy="34346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 descr="İlgili resim"/>
          <p:cNvPicPr>
            <a:picLocks noChangeAspect="1" noChangeArrowheads="1"/>
          </p:cNvPicPr>
          <p:nvPr/>
        </p:nvPicPr>
        <p:blipFill rotWithShape="1">
          <a:blip r:embed="rId12">
            <a:extLst>
              <a:ext uri="{BEBA8EAE-BF5A-486C-A8C5-ECC9F3942E4B}">
                <a14:imgProps xmlns:a14="http://schemas.microsoft.com/office/drawing/2010/main">
                  <a14:imgLayer r:embed="rId9">
                    <a14:imgEffect>
                      <a14:backgroundRemoval t="23713" b="31351" l="75172" r="79834"/>
                    </a14:imgEffect>
                  </a14:imgLayer>
                </a14:imgProps>
              </a:ext>
              <a:ext uri="{28A0092B-C50C-407E-A947-70E740481C1C}">
                <a14:useLocalDpi xmlns:a14="http://schemas.microsoft.com/office/drawing/2010/main" val="0"/>
              </a:ext>
            </a:extLst>
          </a:blip>
          <a:srcRect l="74589" t="22758" r="19583" b="67694"/>
          <a:stretch/>
        </p:blipFill>
        <p:spPr bwMode="auto">
          <a:xfrm>
            <a:off x="7869477" y="4222006"/>
            <a:ext cx="279564" cy="343462"/>
          </a:xfrm>
          <a:prstGeom prst="rect">
            <a:avLst/>
          </a:prstGeom>
          <a:noFill/>
          <a:extLst>
            <a:ext uri="{909E8E84-426E-40DD-AFC4-6F175D3DCCD1}">
              <a14:hiddenFill xmlns:a14="http://schemas.microsoft.com/office/drawing/2010/main">
                <a:solidFill>
                  <a:srgbClr val="FFFFFF"/>
                </a:solidFill>
              </a14:hiddenFill>
            </a:ext>
          </a:extLst>
        </p:spPr>
      </p:pic>
      <p:sp>
        <p:nvSpPr>
          <p:cNvPr id="67" name="Dikdörtgen 66"/>
          <p:cNvSpPr/>
          <p:nvPr/>
        </p:nvSpPr>
        <p:spPr>
          <a:xfrm>
            <a:off x="3309231" y="1266433"/>
            <a:ext cx="1782347" cy="369332"/>
          </a:xfrm>
          <a:prstGeom prst="rect">
            <a:avLst/>
          </a:prstGeom>
        </p:spPr>
        <p:txBody>
          <a:bodyPr wrap="none">
            <a:spAutoFit/>
          </a:bodyPr>
          <a:lstStyle/>
          <a:p>
            <a:r>
              <a:rPr lang="en-US" b="1" i="1" dirty="0">
                <a:latin typeface="Times New Roman" panose="02020603050405020304" pitchFamily="18" charset="0"/>
                <a:ea typeface="Times New Roman" panose="02020603050405020304" pitchFamily="18" charset="0"/>
              </a:rPr>
              <a:t>A = </a:t>
            </a:r>
            <a:r>
              <a:rPr lang="en-US" b="1" i="1" dirty="0" smtClean="0">
                <a:latin typeface="Times New Roman" panose="02020603050405020304" pitchFamily="18" charset="0"/>
                <a:ea typeface="Times New Roman" panose="02020603050405020304" pitchFamily="18" charset="0"/>
              </a:rPr>
              <a:t>R.K.LS.C.P </a:t>
            </a:r>
            <a:endParaRPr lang="en-US" dirty="0"/>
          </a:p>
        </p:txBody>
      </p:sp>
      <p:sp>
        <p:nvSpPr>
          <p:cNvPr id="68" name="Dikdörtgen 67"/>
          <p:cNvSpPr/>
          <p:nvPr/>
        </p:nvSpPr>
        <p:spPr>
          <a:xfrm>
            <a:off x="5848548" y="1343523"/>
            <a:ext cx="3135795" cy="276999"/>
          </a:xfrm>
          <a:prstGeom prst="rect">
            <a:avLst/>
          </a:prstGeom>
        </p:spPr>
        <p:txBody>
          <a:bodyPr wrap="none">
            <a:spAutoFit/>
          </a:bodyPr>
          <a:lstStyle/>
          <a:p>
            <a:r>
              <a:rPr lang="en-US" sz="1200" i="1" dirty="0" smtClean="0">
                <a:latin typeface="Times New Roman" panose="02020603050405020304" pitchFamily="18" charset="0"/>
                <a:ea typeface="Times New Roman" panose="02020603050405020304" pitchFamily="18" charset="0"/>
              </a:rPr>
              <a:t>A</a:t>
            </a:r>
            <a:r>
              <a:rPr lang="tr-TR" sz="1200" i="1" dirty="0" smtClean="0">
                <a:latin typeface="Times New Roman" panose="02020603050405020304" pitchFamily="18" charset="0"/>
                <a:ea typeface="Times New Roman" panose="02020603050405020304" pitchFamily="18" charset="0"/>
              </a:rPr>
              <a:t>=</a:t>
            </a:r>
            <a:r>
              <a:rPr lang="en-US" sz="1200" dirty="0" smtClean="0">
                <a:latin typeface="Times New Roman" panose="02020603050405020304" pitchFamily="18" charset="0"/>
                <a:ea typeface="Times New Roman" panose="02020603050405020304" pitchFamily="18" charset="0"/>
              </a:rPr>
              <a:t>is </a:t>
            </a:r>
            <a:r>
              <a:rPr lang="en-US" sz="1200" dirty="0">
                <a:latin typeface="Times New Roman" panose="02020603050405020304" pitchFamily="18" charset="0"/>
                <a:ea typeface="Times New Roman" panose="02020603050405020304" pitchFamily="18" charset="0"/>
              </a:rPr>
              <a:t>the average annual soil loss (t/ha per </a:t>
            </a:r>
            <a:r>
              <a:rPr lang="en-US" sz="1200" dirty="0" smtClean="0">
                <a:latin typeface="Times New Roman" panose="02020603050405020304" pitchFamily="18" charset="0"/>
                <a:ea typeface="Times New Roman" panose="02020603050405020304" pitchFamily="18" charset="0"/>
              </a:rPr>
              <a:t>year</a:t>
            </a:r>
            <a:r>
              <a:rPr lang="tr-TR" sz="1200" dirty="0" smtClean="0">
                <a:latin typeface="Times New Roman" panose="02020603050405020304" pitchFamily="18" charset="0"/>
                <a:ea typeface="Times New Roman" panose="02020603050405020304" pitchFamily="18" charset="0"/>
              </a:rPr>
              <a:t>)</a:t>
            </a:r>
            <a:endParaRPr lang="en-US" sz="1200" dirty="0"/>
          </a:p>
        </p:txBody>
      </p:sp>
      <p:sp>
        <p:nvSpPr>
          <p:cNvPr id="69" name="Dikdörtgen 68"/>
          <p:cNvSpPr/>
          <p:nvPr/>
        </p:nvSpPr>
        <p:spPr>
          <a:xfrm>
            <a:off x="5848548" y="1616399"/>
            <a:ext cx="2074607" cy="276999"/>
          </a:xfrm>
          <a:prstGeom prst="rect">
            <a:avLst/>
          </a:prstGeom>
        </p:spPr>
        <p:txBody>
          <a:bodyPr wrap="none">
            <a:spAutoFit/>
          </a:bodyPr>
          <a:lstStyle/>
          <a:p>
            <a:r>
              <a:rPr lang="en-US" sz="1200" i="1" dirty="0" smtClean="0">
                <a:latin typeface="Times New Roman" panose="02020603050405020304" pitchFamily="18" charset="0"/>
                <a:ea typeface="Times New Roman" panose="02020603050405020304" pitchFamily="18" charset="0"/>
              </a:rPr>
              <a:t>R</a:t>
            </a:r>
            <a:r>
              <a:rPr lang="tr-TR" sz="1200" i="1" dirty="0" smtClean="0">
                <a:latin typeface="Times New Roman" panose="02020603050405020304" pitchFamily="18" charset="0"/>
                <a:ea typeface="Times New Roman" panose="02020603050405020304" pitchFamily="18" charset="0"/>
              </a:rPr>
              <a:t>=</a:t>
            </a:r>
            <a:r>
              <a:rPr lang="en-US" sz="1200" i="1" dirty="0" smtClean="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the rainfall erosivity factor</a:t>
            </a:r>
            <a:endParaRPr lang="en-US" sz="1200" dirty="0"/>
          </a:p>
        </p:txBody>
      </p:sp>
      <p:sp>
        <p:nvSpPr>
          <p:cNvPr id="70" name="Dikdörtgen 69"/>
          <p:cNvSpPr/>
          <p:nvPr/>
        </p:nvSpPr>
        <p:spPr>
          <a:xfrm>
            <a:off x="5848548" y="1902573"/>
            <a:ext cx="1962397" cy="276999"/>
          </a:xfrm>
          <a:prstGeom prst="rect">
            <a:avLst/>
          </a:prstGeom>
        </p:spPr>
        <p:txBody>
          <a:bodyPr wrap="none">
            <a:spAutoFit/>
          </a:bodyPr>
          <a:lstStyle/>
          <a:p>
            <a:r>
              <a:rPr lang="en-US" sz="1200" i="1" dirty="0" smtClean="0">
                <a:latin typeface="Times New Roman" panose="02020603050405020304" pitchFamily="18" charset="0"/>
                <a:ea typeface="Times New Roman" panose="02020603050405020304" pitchFamily="18" charset="0"/>
              </a:rPr>
              <a:t>K</a:t>
            </a:r>
            <a:r>
              <a:rPr lang="tr-TR" sz="1200" i="1" dirty="0" smtClean="0">
                <a:latin typeface="Times New Roman" panose="02020603050405020304" pitchFamily="18" charset="0"/>
                <a:ea typeface="Times New Roman" panose="02020603050405020304" pitchFamily="18" charset="0"/>
              </a:rPr>
              <a:t>=</a:t>
            </a:r>
            <a:r>
              <a:rPr lang="en-US" sz="1200" i="1" dirty="0" smtClean="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the soil erodibility factor</a:t>
            </a:r>
            <a:endParaRPr lang="en-US" sz="1200" dirty="0"/>
          </a:p>
        </p:txBody>
      </p:sp>
      <p:sp>
        <p:nvSpPr>
          <p:cNvPr id="71" name="Dikdörtgen 70"/>
          <p:cNvSpPr/>
          <p:nvPr/>
        </p:nvSpPr>
        <p:spPr>
          <a:xfrm>
            <a:off x="5848548" y="2176798"/>
            <a:ext cx="3135795" cy="276999"/>
          </a:xfrm>
          <a:prstGeom prst="rect">
            <a:avLst/>
          </a:prstGeom>
        </p:spPr>
        <p:txBody>
          <a:bodyPr wrap="square">
            <a:spAutoFit/>
          </a:bodyPr>
          <a:lstStyle/>
          <a:p>
            <a:r>
              <a:rPr lang="en-US" sz="1200" i="1" dirty="0" smtClean="0">
                <a:latin typeface="Times New Roman" panose="02020603050405020304" pitchFamily="18" charset="0"/>
                <a:ea typeface="Times New Roman" panose="02020603050405020304" pitchFamily="18" charset="0"/>
              </a:rPr>
              <a:t>L</a:t>
            </a:r>
            <a:r>
              <a:rPr lang="tr-TR" sz="1200" i="1" dirty="0" smtClean="0">
                <a:latin typeface="Times New Roman" panose="02020603050405020304" pitchFamily="18" charset="0"/>
                <a:ea typeface="Times New Roman" panose="02020603050405020304" pitchFamily="18" charset="0"/>
              </a:rPr>
              <a:t>=</a:t>
            </a:r>
            <a:r>
              <a:rPr lang="en-US" sz="1200" i="1" dirty="0" smtClean="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the </a:t>
            </a:r>
            <a:r>
              <a:rPr lang="en-US" sz="1200" dirty="0" smtClean="0">
                <a:latin typeface="Times New Roman" panose="02020603050405020304" pitchFamily="18" charset="0"/>
                <a:ea typeface="Times New Roman" panose="02020603050405020304" pitchFamily="18" charset="0"/>
              </a:rPr>
              <a:t>slope length</a:t>
            </a:r>
            <a:r>
              <a:rPr lang="tr-TR" sz="1200" dirty="0" smtClean="0">
                <a:latin typeface="Times New Roman" panose="02020603050405020304" pitchFamily="18" charset="0"/>
                <a:ea typeface="Times New Roman" panose="02020603050405020304" pitchFamily="18" charset="0"/>
              </a:rPr>
              <a:t> (m)</a:t>
            </a:r>
            <a:endParaRPr lang="tr-TR" sz="1200" i="1" dirty="0">
              <a:latin typeface="Times New Roman" panose="02020603050405020304" pitchFamily="18" charset="0"/>
              <a:ea typeface="Times New Roman" panose="02020603050405020304" pitchFamily="18" charset="0"/>
            </a:endParaRPr>
          </a:p>
        </p:txBody>
      </p:sp>
      <p:sp>
        <p:nvSpPr>
          <p:cNvPr id="72" name="Dikdörtgen 71"/>
          <p:cNvSpPr/>
          <p:nvPr/>
        </p:nvSpPr>
        <p:spPr>
          <a:xfrm>
            <a:off x="5841334" y="2457152"/>
            <a:ext cx="1226618" cy="276999"/>
          </a:xfrm>
          <a:prstGeom prst="rect">
            <a:avLst/>
          </a:prstGeom>
        </p:spPr>
        <p:txBody>
          <a:bodyPr wrap="none">
            <a:spAutoFit/>
          </a:bodyPr>
          <a:lstStyle/>
          <a:p>
            <a:r>
              <a:rPr lang="en-US" sz="1200" i="1" dirty="0" smtClean="0">
                <a:latin typeface="Times New Roman" panose="02020603050405020304" pitchFamily="18" charset="0"/>
                <a:ea typeface="Times New Roman" panose="02020603050405020304" pitchFamily="18" charset="0"/>
              </a:rPr>
              <a:t>S</a:t>
            </a:r>
            <a:r>
              <a:rPr lang="tr-TR" sz="1200" i="1" dirty="0" smtClean="0">
                <a:latin typeface="Times New Roman" panose="02020603050405020304" pitchFamily="18" charset="0"/>
                <a:ea typeface="Times New Roman" panose="02020603050405020304" pitchFamily="18" charset="0"/>
              </a:rPr>
              <a:t>=</a:t>
            </a:r>
            <a:r>
              <a:rPr lang="en-US" sz="1200" i="1" dirty="0" smtClean="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the </a:t>
            </a:r>
            <a:r>
              <a:rPr lang="en-US" sz="1200" dirty="0" smtClean="0">
                <a:latin typeface="Times New Roman" panose="02020603050405020304" pitchFamily="18" charset="0"/>
                <a:ea typeface="Times New Roman" panose="02020603050405020304" pitchFamily="18" charset="0"/>
              </a:rPr>
              <a:t>slope </a:t>
            </a:r>
            <a:r>
              <a:rPr lang="tr-TR" sz="1200" dirty="0" smtClean="0">
                <a:latin typeface="Times New Roman" panose="02020603050405020304" pitchFamily="18" charset="0"/>
                <a:ea typeface="Times New Roman" panose="02020603050405020304" pitchFamily="18" charset="0"/>
              </a:rPr>
              <a:t>(%)</a:t>
            </a:r>
            <a:endParaRPr lang="en-US" sz="1200" dirty="0"/>
          </a:p>
        </p:txBody>
      </p:sp>
      <p:sp>
        <p:nvSpPr>
          <p:cNvPr id="73" name="Dikdörtgen 72"/>
          <p:cNvSpPr/>
          <p:nvPr/>
        </p:nvSpPr>
        <p:spPr>
          <a:xfrm>
            <a:off x="5815502" y="2951681"/>
            <a:ext cx="2266967" cy="276999"/>
          </a:xfrm>
          <a:prstGeom prst="rect">
            <a:avLst/>
          </a:prstGeom>
        </p:spPr>
        <p:txBody>
          <a:bodyPr wrap="none">
            <a:spAutoFit/>
          </a:bodyPr>
          <a:lstStyle/>
          <a:p>
            <a:r>
              <a:rPr lang="en-US" sz="1200" i="1" dirty="0" smtClean="0">
                <a:latin typeface="Times New Roman" panose="02020603050405020304" pitchFamily="18" charset="0"/>
                <a:ea typeface="Times New Roman" panose="02020603050405020304" pitchFamily="18" charset="0"/>
              </a:rPr>
              <a:t>C</a:t>
            </a:r>
            <a:r>
              <a:rPr lang="tr-TR" sz="1200" i="1" dirty="0" smtClean="0">
                <a:latin typeface="Times New Roman" panose="02020603050405020304" pitchFamily="18" charset="0"/>
                <a:ea typeface="Times New Roman" panose="02020603050405020304" pitchFamily="18" charset="0"/>
              </a:rPr>
              <a:t>=</a:t>
            </a:r>
            <a:r>
              <a:rPr lang="en-US" sz="1200" i="1" dirty="0" smtClean="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the cover management factor </a:t>
            </a:r>
            <a:endParaRPr lang="en-US" sz="1200" dirty="0"/>
          </a:p>
        </p:txBody>
      </p:sp>
      <p:sp>
        <p:nvSpPr>
          <p:cNvPr id="74" name="Dikdörtgen 73"/>
          <p:cNvSpPr/>
          <p:nvPr/>
        </p:nvSpPr>
        <p:spPr>
          <a:xfrm>
            <a:off x="5815857" y="3176833"/>
            <a:ext cx="2965877" cy="276999"/>
          </a:xfrm>
          <a:prstGeom prst="rect">
            <a:avLst/>
          </a:prstGeom>
        </p:spPr>
        <p:txBody>
          <a:bodyPr wrap="none">
            <a:spAutoFit/>
          </a:bodyPr>
          <a:lstStyle/>
          <a:p>
            <a:r>
              <a:rPr lang="en-US" sz="1200" i="1" dirty="0" smtClean="0">
                <a:latin typeface="Times New Roman" panose="02020603050405020304" pitchFamily="18" charset="0"/>
                <a:ea typeface="Times New Roman" panose="02020603050405020304" pitchFamily="18" charset="0"/>
              </a:rPr>
              <a:t>P</a:t>
            </a:r>
            <a:r>
              <a:rPr lang="tr-TR" sz="1200" i="1" dirty="0" smtClean="0">
                <a:latin typeface="Times New Roman" panose="02020603050405020304" pitchFamily="18" charset="0"/>
                <a:ea typeface="Times New Roman" panose="02020603050405020304" pitchFamily="18" charset="0"/>
              </a:rPr>
              <a:t>=</a:t>
            </a:r>
            <a:r>
              <a:rPr lang="tr-TR" sz="1200" i="1" dirty="0">
                <a:latin typeface="Times New Roman" panose="02020603050405020304" pitchFamily="18" charset="0"/>
                <a:ea typeface="Times New Roman" panose="02020603050405020304" pitchFamily="18" charset="0"/>
              </a:rPr>
              <a:t> </a:t>
            </a:r>
            <a:r>
              <a:rPr lang="en-US" sz="1200" dirty="0" smtClean="0">
                <a:latin typeface="Times New Roman" panose="02020603050405020304" pitchFamily="18" charset="0"/>
                <a:ea typeface="Times New Roman" panose="02020603050405020304" pitchFamily="18" charset="0"/>
              </a:rPr>
              <a:t> </a:t>
            </a:r>
            <a:r>
              <a:rPr lang="en-US" sz="1200" dirty="0">
                <a:latin typeface="Times New Roman" panose="02020603050405020304" pitchFamily="18" charset="0"/>
                <a:ea typeface="Times New Roman" panose="02020603050405020304" pitchFamily="18" charset="0"/>
              </a:rPr>
              <a:t>the supporting practice </a:t>
            </a:r>
            <a:r>
              <a:rPr lang="en-US" sz="1200" dirty="0" smtClean="0">
                <a:latin typeface="Times New Roman" panose="02020603050405020304" pitchFamily="18" charset="0"/>
                <a:ea typeface="Times New Roman" panose="02020603050405020304" pitchFamily="18" charset="0"/>
              </a:rPr>
              <a:t>factor</a:t>
            </a:r>
            <a:r>
              <a:rPr lang="tr-TR" sz="1200" dirty="0" smtClean="0">
                <a:latin typeface="Times New Roman" panose="02020603050405020304" pitchFamily="18" charset="0"/>
                <a:ea typeface="Times New Roman" panose="02020603050405020304" pitchFamily="18" charset="0"/>
              </a:rPr>
              <a:t> (terracing)</a:t>
            </a:r>
            <a:endParaRPr lang="en-US" sz="1200" dirty="0"/>
          </a:p>
        </p:txBody>
      </p:sp>
      <p:pic>
        <p:nvPicPr>
          <p:cNvPr id="75" name="Picture 6" descr="İlgili resim"/>
          <p:cNvPicPr>
            <a:picLocks noChangeAspect="1" noChangeArrowheads="1"/>
          </p:cNvPicPr>
          <p:nvPr/>
        </p:nvPicPr>
        <p:blipFill rotWithShape="1">
          <a:blip r:embed="rId13">
            <a:extLst>
              <a:ext uri="{BEBA8EAE-BF5A-486C-A8C5-ECC9F3942E4B}">
                <a14:imgProps xmlns:a14="http://schemas.microsoft.com/office/drawing/2010/main">
                  <a14:imgLayer r:embed="rId9">
                    <a14:imgEffect>
                      <a14:backgroundRemoval t="20696" b="32234" l="50687" r="59066">
                        <a14:foregroundMark x1="53159" y1="26740" x2="53159" y2="26740"/>
                      </a14:backgroundRemoval>
                    </a14:imgEffect>
                  </a14:imgLayer>
                </a14:imgProps>
              </a:ext>
              <a:ext uri="{28A0092B-C50C-407E-A947-70E740481C1C}">
                <a14:useLocalDpi xmlns:a14="http://schemas.microsoft.com/office/drawing/2010/main" val="0"/>
              </a:ext>
            </a:extLst>
          </a:blip>
          <a:srcRect l="50228" t="19659" r="40508" b="67167"/>
          <a:stretch/>
        </p:blipFill>
        <p:spPr bwMode="auto">
          <a:xfrm>
            <a:off x="4472895" y="4080569"/>
            <a:ext cx="454593" cy="484899"/>
          </a:xfrm>
          <a:prstGeom prst="rect">
            <a:avLst/>
          </a:prstGeom>
          <a:noFill/>
          <a:extLst>
            <a:ext uri="{909E8E84-426E-40DD-AFC4-6F175D3DCCD1}">
              <a14:hiddenFill xmlns:a14="http://schemas.microsoft.com/office/drawing/2010/main">
                <a:solidFill>
                  <a:srgbClr val="FFFFFF"/>
                </a:solidFill>
              </a14:hiddenFill>
            </a:ext>
          </a:extLst>
        </p:spPr>
      </p:pic>
      <p:sp>
        <p:nvSpPr>
          <p:cNvPr id="76" name="Dikdörtgen 75"/>
          <p:cNvSpPr/>
          <p:nvPr/>
        </p:nvSpPr>
        <p:spPr>
          <a:xfrm>
            <a:off x="5815502" y="2702739"/>
            <a:ext cx="1666290" cy="276999"/>
          </a:xfrm>
          <a:prstGeom prst="rect">
            <a:avLst/>
          </a:prstGeom>
        </p:spPr>
        <p:txBody>
          <a:bodyPr wrap="none">
            <a:spAutoFit/>
          </a:bodyPr>
          <a:lstStyle/>
          <a:p>
            <a:r>
              <a:rPr lang="tr-TR" sz="1200" i="1" dirty="0" smtClean="0">
                <a:latin typeface="Times New Roman" panose="02020603050405020304" pitchFamily="18" charset="0"/>
                <a:ea typeface="Times New Roman" panose="02020603050405020304" pitchFamily="18" charset="0"/>
              </a:rPr>
              <a:t>L</a:t>
            </a:r>
            <a:r>
              <a:rPr lang="en-US" sz="1200" i="1" dirty="0" smtClean="0">
                <a:latin typeface="Times New Roman" panose="02020603050405020304" pitchFamily="18" charset="0"/>
                <a:ea typeface="Times New Roman" panose="02020603050405020304" pitchFamily="18" charset="0"/>
              </a:rPr>
              <a:t>S</a:t>
            </a:r>
            <a:r>
              <a:rPr lang="tr-TR" sz="1200" i="1" dirty="0" smtClean="0">
                <a:latin typeface="Times New Roman" panose="02020603050405020304" pitchFamily="18" charset="0"/>
                <a:ea typeface="Times New Roman" panose="02020603050405020304" pitchFamily="18" charset="0"/>
              </a:rPr>
              <a:t>=</a:t>
            </a:r>
            <a:r>
              <a:rPr lang="en-US" sz="1200" i="1" dirty="0" smtClean="0">
                <a:latin typeface="Times New Roman" panose="02020603050405020304" pitchFamily="18" charset="0"/>
                <a:ea typeface="Times New Roman" panose="02020603050405020304" pitchFamily="18" charset="0"/>
              </a:rPr>
              <a:t> </a:t>
            </a:r>
            <a:r>
              <a:rPr lang="tr-TR" sz="1200" dirty="0" smtClean="0">
                <a:latin typeface="Times New Roman" panose="02020603050405020304" pitchFamily="18" charset="0"/>
                <a:ea typeface="Times New Roman" panose="02020603050405020304" pitchFamily="18" charset="0"/>
              </a:rPr>
              <a:t>Topographic factor</a:t>
            </a:r>
            <a:endParaRPr lang="en-US" sz="1200" dirty="0"/>
          </a:p>
        </p:txBody>
      </p:sp>
      <p:sp>
        <p:nvSpPr>
          <p:cNvPr id="77" name="Metin kutusu 76"/>
          <p:cNvSpPr txBox="1"/>
          <p:nvPr/>
        </p:nvSpPr>
        <p:spPr>
          <a:xfrm>
            <a:off x="654475" y="1276619"/>
            <a:ext cx="1905000" cy="369332"/>
          </a:xfrm>
          <a:prstGeom prst="rect">
            <a:avLst/>
          </a:prstGeom>
          <a:solidFill>
            <a:schemeClr val="accent2">
              <a:lumMod val="40000"/>
              <a:lumOff val="60000"/>
            </a:schemeClr>
          </a:solidFill>
        </p:spPr>
        <p:txBody>
          <a:bodyPr wrap="square" rtlCol="0">
            <a:spAutoFit/>
          </a:bodyPr>
          <a:lstStyle/>
          <a:p>
            <a:r>
              <a:rPr lang="tr-TR" b="1" dirty="0" smtClean="0"/>
              <a:t>Soil </a:t>
            </a:r>
            <a:r>
              <a:rPr lang="tr-TR" b="1" dirty="0"/>
              <a:t>L</a:t>
            </a:r>
            <a:r>
              <a:rPr lang="tr-TR" b="1" dirty="0" smtClean="0"/>
              <a:t>oss </a:t>
            </a:r>
            <a:r>
              <a:rPr lang="tr-TR" b="1" dirty="0"/>
              <a:t>E</a:t>
            </a:r>
            <a:r>
              <a:rPr lang="tr-TR" b="1" dirty="0" smtClean="0"/>
              <a:t>quation</a:t>
            </a:r>
            <a:endParaRPr lang="en-US" b="1" dirty="0"/>
          </a:p>
        </p:txBody>
      </p:sp>
    </p:spTree>
    <p:extLst>
      <p:ext uri="{BB962C8B-B14F-4D97-AF65-F5344CB8AC3E}">
        <p14:creationId xmlns:p14="http://schemas.microsoft.com/office/powerpoint/2010/main" val="2392946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64135" y="45863"/>
            <a:ext cx="8793353" cy="913655"/>
          </a:xfrm>
          <a:prstGeom prst="roundRect">
            <a:avLst/>
          </a:prstGeom>
          <a:gradFill>
            <a:gsLst>
              <a:gs pos="79000">
                <a:schemeClr val="accent4">
                  <a:lumMod val="60000"/>
                  <a:lumOff val="40000"/>
                </a:schemeClr>
              </a:gs>
              <a:gs pos="38020">
                <a:srgbClr val="CDF7FD"/>
              </a:gs>
              <a:gs pos="31000">
                <a:srgbClr val="CDF7FD"/>
              </a:gs>
              <a:gs pos="82000">
                <a:schemeClr val="accent4">
                  <a:lumMod val="60000"/>
                  <a:lumOff val="40000"/>
                </a:schemeClr>
              </a:gs>
              <a:gs pos="3000">
                <a:srgbClr val="88E45A"/>
              </a:gs>
              <a:gs pos="78000">
                <a:schemeClr val="accent5">
                  <a:lumMod val="40000"/>
                  <a:lumOff val="60000"/>
                </a:schemeClr>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44" dirty="0"/>
          </a:p>
        </p:txBody>
      </p:sp>
      <p:sp>
        <p:nvSpPr>
          <p:cNvPr id="2" name="Unvan 1"/>
          <p:cNvSpPr>
            <a:spLocks noGrp="1"/>
          </p:cNvSpPr>
          <p:nvPr>
            <p:ph type="title"/>
          </p:nvPr>
        </p:nvSpPr>
        <p:spPr>
          <a:xfrm>
            <a:off x="667661" y="71026"/>
            <a:ext cx="7750031" cy="782910"/>
          </a:xfrm>
        </p:spPr>
        <p:txBody>
          <a:bodyPr>
            <a:noAutofit/>
          </a:bodyPr>
          <a:lstStyle/>
          <a:p>
            <a:pPr algn="ctr"/>
            <a:r>
              <a:rPr lang="tr-TR" sz="2800" b="1" dirty="0" err="1" smtClean="0">
                <a:latin typeface="Comic Sans MS" panose="030F0702030302020204" pitchFamily="66" charset="0"/>
              </a:rPr>
              <a:t>Material</a:t>
            </a:r>
            <a:r>
              <a:rPr lang="tr-TR" sz="2800" b="1" dirty="0" smtClean="0">
                <a:latin typeface="Comic Sans MS" panose="030F0702030302020204" pitchFamily="66" charset="0"/>
              </a:rPr>
              <a:t> &amp; Methods</a:t>
            </a:r>
            <a:endParaRPr lang="tr-TR" sz="2800" dirty="0">
              <a:latin typeface="Comic Sans MS" panose="030F0702030302020204" pitchFamily="66" charset="0"/>
            </a:endParaRPr>
          </a:p>
        </p:txBody>
      </p:sp>
      <p:sp>
        <p:nvSpPr>
          <p:cNvPr id="10" name="Dikdörtgen 9"/>
          <p:cNvSpPr/>
          <p:nvPr/>
        </p:nvSpPr>
        <p:spPr>
          <a:xfrm>
            <a:off x="667661" y="999319"/>
            <a:ext cx="1886157" cy="369332"/>
          </a:xfrm>
          <a:prstGeom prst="rect">
            <a:avLst/>
          </a:prstGeom>
        </p:spPr>
        <p:txBody>
          <a:bodyPr wrap="none">
            <a:spAutoFit/>
          </a:bodyPr>
          <a:lstStyle/>
          <a:p>
            <a:r>
              <a:rPr lang="tr-TR" b="1" i="1" dirty="0" smtClean="0"/>
              <a:t>Soil Carbon Stock </a:t>
            </a:r>
            <a:endParaRPr lang="tr-TR" b="1" i="1" dirty="0"/>
          </a:p>
        </p:txBody>
      </p:sp>
      <mc:AlternateContent xmlns:mc="http://schemas.openxmlformats.org/markup-compatibility/2006" xmlns:a14="http://schemas.microsoft.com/office/drawing/2010/main">
        <mc:Choice Requires="a14">
          <p:sp>
            <p:nvSpPr>
              <p:cNvPr id="12" name="Dikdörtgen 11"/>
              <p:cNvSpPr/>
              <p:nvPr/>
            </p:nvSpPr>
            <p:spPr>
              <a:xfrm>
                <a:off x="762336" y="1452994"/>
                <a:ext cx="6542008" cy="410882"/>
              </a:xfrm>
              <a:prstGeom prst="rect">
                <a:avLst/>
              </a:prstGeom>
              <a:solidFill>
                <a:schemeClr val="bg2"/>
              </a:solidFill>
            </p:spPr>
            <p:txBody>
              <a:bodyPr wrap="square">
                <a:spAutoFit/>
              </a:bodyPr>
              <a:lstStyle/>
              <a:p>
                <a:pPr marL="449580" indent="449580">
                  <a:lnSpc>
                    <a:spcPct val="115000"/>
                  </a:lnSpc>
                  <a:spcAft>
                    <a:spcPts val="0"/>
                  </a:spcAft>
                </a:pPr>
                <a:r>
                  <a:rPr lang="en-US" b="1" i="1"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b="1" i="1">
                        <a:solidFill>
                          <a:srgbClr val="2E2E2E"/>
                        </a:solidFill>
                        <a:latin typeface="Cambria Math" panose="02040503050406030204" pitchFamily="18" charset="0"/>
                        <a:ea typeface="Times New Roman" panose="02020603050405020304" pitchFamily="18" charset="0"/>
                        <a:cs typeface="Times New Roman" panose="02020603050405020304" pitchFamily="18" charset="0"/>
                      </a:rPr>
                      <m:t>𝑺𝑶𝑪𝑺</m:t>
                    </m:r>
                    <m:r>
                      <a:rPr lang="en-US" b="1" i="1">
                        <a:solidFill>
                          <a:srgbClr val="2E2E2E"/>
                        </a:solidFill>
                        <a:latin typeface="Cambria Math" panose="02040503050406030204" pitchFamily="18" charset="0"/>
                        <a:ea typeface="Times New Roman" panose="02020603050405020304" pitchFamily="18" charset="0"/>
                        <a:cs typeface="Times New Roman" panose="02020603050405020304" pitchFamily="18" charset="0"/>
                      </a:rPr>
                      <m:t>=</m:t>
                    </m:r>
                    <m:r>
                      <a:rPr lang="en-US" b="1" i="1">
                        <a:solidFill>
                          <a:srgbClr val="2E2E2E"/>
                        </a:solidFill>
                        <a:latin typeface="Cambria Math" panose="02040503050406030204" pitchFamily="18" charset="0"/>
                        <a:ea typeface="Times New Roman" panose="02020603050405020304" pitchFamily="18" charset="0"/>
                        <a:cs typeface="Times New Roman" panose="02020603050405020304" pitchFamily="18" charset="0"/>
                      </a:rPr>
                      <m:t>𝑩𝑫</m:t>
                    </m:r>
                    <m:r>
                      <a:rPr lang="en-US" b="1" i="1">
                        <a:solidFill>
                          <a:srgbClr val="2E2E2E"/>
                        </a:solidFill>
                        <a:latin typeface="Cambria Math" panose="02040503050406030204" pitchFamily="18" charset="0"/>
                        <a:ea typeface="Times New Roman" panose="02020603050405020304" pitchFamily="18" charset="0"/>
                        <a:cs typeface="Times New Roman" panose="02020603050405020304" pitchFamily="18" charset="0"/>
                      </a:rPr>
                      <m:t>×</m:t>
                    </m:r>
                    <m:r>
                      <a:rPr lang="en-US" b="1" i="1">
                        <a:solidFill>
                          <a:srgbClr val="2E2E2E"/>
                        </a:solidFill>
                        <a:latin typeface="Cambria Math" panose="02040503050406030204" pitchFamily="18" charset="0"/>
                        <a:ea typeface="Times New Roman" panose="02020603050405020304" pitchFamily="18" charset="0"/>
                        <a:cs typeface="Times New Roman" panose="02020603050405020304" pitchFamily="18" charset="0"/>
                      </a:rPr>
                      <m:t>𝑪</m:t>
                    </m:r>
                    <m:r>
                      <a:rPr lang="en-US" b="1" i="1">
                        <a:solidFill>
                          <a:srgbClr val="2E2E2E"/>
                        </a:solidFill>
                        <a:latin typeface="Cambria Math" panose="02040503050406030204" pitchFamily="18" charset="0"/>
                        <a:ea typeface="Times New Roman" panose="02020603050405020304" pitchFamily="18" charset="0"/>
                        <a:cs typeface="Times New Roman" panose="02020603050405020304" pitchFamily="18" charset="0"/>
                      </a:rPr>
                      <m:t> %×</m:t>
                    </m:r>
                    <m:r>
                      <a:rPr lang="en-US" b="1" i="1">
                        <a:solidFill>
                          <a:srgbClr val="2E2E2E"/>
                        </a:solidFill>
                        <a:latin typeface="Cambria Math" panose="02040503050406030204" pitchFamily="18" charset="0"/>
                        <a:ea typeface="Times New Roman" panose="02020603050405020304" pitchFamily="18" charset="0"/>
                        <a:cs typeface="Times New Roman" panose="02020603050405020304" pitchFamily="18" charset="0"/>
                      </a:rPr>
                      <m:t>𝑫</m:t>
                    </m:r>
                  </m:oMath>
                </a14:m>
                <a:r>
                  <a:rPr lang="en-US" b="1" i="1" dirty="0">
                    <a:solidFill>
                      <a:srgbClr val="2E2E2E"/>
                    </a:solidFill>
                    <a:latin typeface="Times New Roman" panose="02020603050405020304" pitchFamily="18" charset="0"/>
                    <a:ea typeface="Times New Roman" panose="02020603050405020304" pitchFamily="18" charset="0"/>
                  </a:rPr>
                  <a:t>	</a:t>
                </a:r>
                <a:endParaRPr lang="en-US" dirty="0"/>
              </a:p>
            </p:txBody>
          </p:sp>
        </mc:Choice>
        <mc:Fallback xmlns="">
          <p:sp>
            <p:nvSpPr>
              <p:cNvPr id="12" name="Dikdörtgen 11"/>
              <p:cNvSpPr>
                <a:spLocks noRot="1" noChangeAspect="1" noMove="1" noResize="1" noEditPoints="1" noAdjustHandles="1" noChangeArrowheads="1" noChangeShapeType="1" noTextEdit="1"/>
              </p:cNvSpPr>
              <p:nvPr/>
            </p:nvSpPr>
            <p:spPr>
              <a:xfrm>
                <a:off x="762336" y="1452994"/>
                <a:ext cx="6542008" cy="410882"/>
              </a:xfrm>
              <a:prstGeom prst="rect">
                <a:avLst/>
              </a:prstGeom>
              <a:blipFill>
                <a:blip r:embed="rId3"/>
                <a:stretch>
                  <a:fillRect/>
                </a:stretch>
              </a:blipFill>
            </p:spPr>
            <p:txBody>
              <a:bodyPr/>
              <a:lstStyle/>
              <a:p>
                <a:r>
                  <a:rPr lang="tr-TR">
                    <a:noFill/>
                  </a:rPr>
                  <a:t> </a:t>
                </a:r>
              </a:p>
            </p:txBody>
          </p:sp>
        </mc:Fallback>
      </mc:AlternateContent>
      <p:sp>
        <p:nvSpPr>
          <p:cNvPr id="14" name="Dikdörtgen 13"/>
          <p:cNvSpPr/>
          <p:nvPr/>
        </p:nvSpPr>
        <p:spPr>
          <a:xfrm>
            <a:off x="667661" y="1840205"/>
            <a:ext cx="7970841" cy="1366528"/>
          </a:xfrm>
          <a:prstGeom prst="rect">
            <a:avLst/>
          </a:prstGeom>
        </p:spPr>
        <p:txBody>
          <a:bodyPr wrap="square">
            <a:spAutoFit/>
          </a:bodyPr>
          <a:lstStyle/>
          <a:p>
            <a:pPr algn="just">
              <a:lnSpc>
                <a:spcPct val="115000"/>
              </a:lnSpc>
            </a:pPr>
            <a:r>
              <a:rPr lang="tr-TR" dirty="0" smtClean="0">
                <a:latin typeface="Times New Roman" panose="02020603050405020304" pitchFamily="18" charset="0"/>
                <a:ea typeface="Times New Roman" panose="02020603050405020304" pitchFamily="18" charset="0"/>
                <a:cs typeface="Times New Roman" panose="02020603050405020304" pitchFamily="18" charset="0"/>
              </a:rPr>
              <a:t>SOCS: Soil </a:t>
            </a:r>
            <a:r>
              <a:rPr lang="tr-TR" dirty="0" err="1" smtClean="0">
                <a:latin typeface="Times New Roman" panose="02020603050405020304" pitchFamily="18" charset="0"/>
                <a:ea typeface="Times New Roman" panose="02020603050405020304" pitchFamily="18" charset="0"/>
                <a:cs typeface="Times New Roman" panose="02020603050405020304" pitchFamily="18" charset="0"/>
              </a:rPr>
              <a:t>organic</a:t>
            </a:r>
            <a:r>
              <a:rPr lang="tr-TR" dirty="0" smtClean="0">
                <a:latin typeface="Times New Roman" panose="02020603050405020304" pitchFamily="18" charset="0"/>
                <a:ea typeface="Times New Roman" panose="02020603050405020304" pitchFamily="18" charset="0"/>
                <a:cs typeface="Times New Roman" panose="02020603050405020304" pitchFamily="18" charset="0"/>
              </a:rPr>
              <a:t> carbon stock (</a:t>
            </a:r>
            <a:r>
              <a:rPr lang="en-US" dirty="0" smtClean="0"/>
              <a:t>t </a:t>
            </a:r>
            <a:r>
              <a:rPr lang="en-US" dirty="0"/>
              <a:t>ha</a:t>
            </a:r>
            <a:r>
              <a:rPr lang="en-US" baseline="30000" dirty="0"/>
              <a:t>−</a:t>
            </a:r>
            <a:r>
              <a:rPr lang="en-US" baseline="30000" dirty="0" smtClean="0"/>
              <a:t>1</a:t>
            </a:r>
            <a:r>
              <a:rPr lang="tr-TR" baseline="30000" dirty="0" smtClean="0"/>
              <a:t> </a:t>
            </a:r>
            <a:r>
              <a:rPr lang="tr-TR" dirty="0" smtClean="0"/>
              <a:t>)</a:t>
            </a:r>
            <a:endParaRPr lang="tr-TR" dirty="0"/>
          </a:p>
          <a:p>
            <a:pPr algn="just">
              <a:lnSpc>
                <a:spcPct val="115000"/>
              </a:lnSpc>
              <a:spcAft>
                <a:spcPts val="0"/>
              </a:spcAft>
            </a:pPr>
            <a:r>
              <a:rPr lang="en-US" dirty="0" smtClean="0"/>
              <a:t> </a:t>
            </a:r>
            <a:r>
              <a:rPr lang="tr-TR" dirty="0" smtClean="0">
                <a:latin typeface="Times New Roman" panose="02020603050405020304" pitchFamily="18" charset="0"/>
                <a:ea typeface="Times New Roman" panose="02020603050405020304" pitchFamily="18" charset="0"/>
                <a:cs typeface="Times New Roman" panose="02020603050405020304" pitchFamily="18" charset="0"/>
              </a:rPr>
              <a:t>BD: </a:t>
            </a:r>
            <a:r>
              <a:rPr lang="tr-TR" dirty="0" err="1" smtClean="0">
                <a:latin typeface="Times New Roman" panose="02020603050405020304" pitchFamily="18" charset="0"/>
                <a:ea typeface="Times New Roman" panose="02020603050405020304" pitchFamily="18" charset="0"/>
                <a:cs typeface="Times New Roman" panose="02020603050405020304" pitchFamily="18" charset="0"/>
              </a:rPr>
              <a:t>Bulk</a:t>
            </a:r>
            <a:r>
              <a:rPr lang="tr-TR"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ea typeface="Times New Roman" panose="02020603050405020304" pitchFamily="18" charset="0"/>
                <a:cs typeface="Times New Roman" panose="02020603050405020304" pitchFamily="18" charset="0"/>
              </a:rPr>
              <a:t>density</a:t>
            </a:r>
            <a:r>
              <a:rPr lang="en-US" dirty="0">
                <a:solidFill>
                  <a:srgbClr val="141314"/>
                </a:solidFill>
                <a:latin typeface="Times New Roman" panose="02020603050405020304" pitchFamily="18" charset="0"/>
                <a:ea typeface="Times New Roman" panose="02020603050405020304" pitchFamily="18" charset="0"/>
                <a:cs typeface="Times New Roman" panose="02020603050405020304" pitchFamily="18" charset="0"/>
              </a:rPr>
              <a:t> (g cm</a:t>
            </a:r>
            <a:r>
              <a:rPr lang="en-US" baseline="30000" dirty="0">
                <a:solidFill>
                  <a:srgbClr val="141314"/>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dirty="0">
                <a:solidFill>
                  <a:srgbClr val="141314"/>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dirty="0" smtClean="0">
              <a:solidFill>
                <a:srgbClr val="141314"/>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tr-TR" dirty="0" smtClean="0">
                <a:solidFill>
                  <a:srgbClr val="141314"/>
                </a:solidFill>
                <a:latin typeface="Times New Roman" panose="02020603050405020304" pitchFamily="18" charset="0"/>
                <a:ea typeface="Times New Roman" panose="02020603050405020304" pitchFamily="18" charset="0"/>
                <a:cs typeface="Times New Roman" panose="02020603050405020304" pitchFamily="18" charset="0"/>
              </a:rPr>
              <a:t>C: </a:t>
            </a:r>
            <a:r>
              <a:rPr lang="tr-TR" dirty="0" err="1" smtClean="0">
                <a:solidFill>
                  <a:srgbClr val="141314"/>
                </a:solidFill>
                <a:latin typeface="Times New Roman" panose="02020603050405020304" pitchFamily="18" charset="0"/>
                <a:ea typeface="Times New Roman" panose="02020603050405020304" pitchFamily="18" charset="0"/>
                <a:cs typeface="Times New Roman" panose="02020603050405020304" pitchFamily="18" charset="0"/>
              </a:rPr>
              <a:t>Organic</a:t>
            </a:r>
            <a:r>
              <a:rPr lang="tr-TR" dirty="0" smtClean="0">
                <a:solidFill>
                  <a:srgbClr val="141314"/>
                </a:solidFill>
                <a:latin typeface="Times New Roman" panose="02020603050405020304" pitchFamily="18" charset="0"/>
                <a:ea typeface="Times New Roman" panose="02020603050405020304" pitchFamily="18" charset="0"/>
                <a:cs typeface="Times New Roman" panose="02020603050405020304" pitchFamily="18" charset="0"/>
              </a:rPr>
              <a:t> carbon (%) (</a:t>
            </a:r>
            <a:r>
              <a:rPr lang="tr-TR" dirty="0" err="1" smtClean="0">
                <a:solidFill>
                  <a:srgbClr val="141314"/>
                </a:solidFill>
                <a:latin typeface="Times New Roman" panose="02020603050405020304" pitchFamily="18" charset="0"/>
                <a:ea typeface="Times New Roman" panose="02020603050405020304" pitchFamily="18" charset="0"/>
                <a:cs typeface="Times New Roman" panose="02020603050405020304" pitchFamily="18" charset="0"/>
              </a:rPr>
              <a:t>Walkley</a:t>
            </a:r>
            <a:r>
              <a:rPr lang="tr-TR" dirty="0" smtClean="0">
                <a:solidFill>
                  <a:srgbClr val="141314"/>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err="1" smtClean="0">
                <a:solidFill>
                  <a:srgbClr val="141314"/>
                </a:solidFill>
                <a:latin typeface="Times New Roman" panose="02020603050405020304" pitchFamily="18" charset="0"/>
                <a:ea typeface="Times New Roman" panose="02020603050405020304" pitchFamily="18" charset="0"/>
                <a:cs typeface="Times New Roman" panose="02020603050405020304" pitchFamily="18" charset="0"/>
              </a:rPr>
              <a:t>black</a:t>
            </a:r>
            <a:r>
              <a:rPr lang="tr-TR" dirty="0" smtClean="0">
                <a:solidFill>
                  <a:srgbClr val="141314"/>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r>
              <a:rPr lang="tr-TR" dirty="0" smtClean="0">
                <a:latin typeface="Times New Roman" panose="02020603050405020304" pitchFamily="18" charset="0"/>
                <a:ea typeface="Times New Roman" panose="02020603050405020304" pitchFamily="18" charset="0"/>
                <a:cs typeface="Times New Roman" panose="02020603050405020304" pitchFamily="18" charset="0"/>
              </a:rPr>
              <a:t>D: Soil sampling </a:t>
            </a:r>
            <a:r>
              <a:rPr lang="tr-TR" dirty="0" err="1" smtClean="0">
                <a:latin typeface="Times New Roman" panose="02020603050405020304" pitchFamily="18" charset="0"/>
                <a:ea typeface="Times New Roman" panose="02020603050405020304" pitchFamily="18" charset="0"/>
                <a:cs typeface="Times New Roman" panose="02020603050405020304" pitchFamily="18" charset="0"/>
              </a:rPr>
              <a:t>depth</a:t>
            </a:r>
            <a:r>
              <a:rPr lang="tr-TR" dirty="0" smtClean="0">
                <a:latin typeface="Times New Roman" panose="02020603050405020304" pitchFamily="18" charset="0"/>
                <a:ea typeface="Times New Roman" panose="02020603050405020304" pitchFamily="18" charset="0"/>
                <a:cs typeface="Times New Roman" panose="02020603050405020304" pitchFamily="18" charset="0"/>
              </a:rPr>
              <a:t> (cm)</a:t>
            </a:r>
            <a:endParaRPr lang="tr-TR"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Dikdörtgen 14"/>
          <p:cNvSpPr/>
          <p:nvPr/>
        </p:nvSpPr>
        <p:spPr>
          <a:xfrm>
            <a:off x="4615879" y="1503762"/>
            <a:ext cx="2508059" cy="369332"/>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a:latin typeface="Times New Roman" panose="02020603050405020304" pitchFamily="18" charset="0"/>
                <a:ea typeface="Calibri" panose="020F0502020204030204" pitchFamily="34" charset="0"/>
                <a:cs typeface="Times New Roman" panose="02020603050405020304" pitchFamily="18" charset="0"/>
              </a:rPr>
              <a:t>Guo</a:t>
            </a:r>
            <a:r>
              <a:rPr lang="en-US" dirty="0">
                <a:latin typeface="Times New Roman" panose="02020603050405020304" pitchFamily="18" charset="0"/>
                <a:ea typeface="Calibri" panose="020F0502020204030204" pitchFamily="34" charset="0"/>
                <a:cs typeface="Times New Roman" panose="02020603050405020304" pitchFamily="18" charset="0"/>
              </a:rPr>
              <a:t> and Gifford, 2002</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p:txBody>
      </p:sp>
      <p:pic>
        <p:nvPicPr>
          <p:cNvPr id="16" name="Resim 15"/>
          <p:cNvPicPr>
            <a:picLocks noChangeAspect="1"/>
          </p:cNvPicPr>
          <p:nvPr/>
        </p:nvPicPr>
        <p:blipFill rotWithShape="1">
          <a:blip r:embed="rId4" cstate="print">
            <a:extLst>
              <a:ext uri="{28A0092B-C50C-407E-A947-70E740481C1C}">
                <a14:useLocalDpi xmlns:a14="http://schemas.microsoft.com/office/drawing/2010/main" val="0"/>
              </a:ext>
            </a:extLst>
          </a:blip>
          <a:srcRect t="24353" b="28333"/>
          <a:stretch/>
        </p:blipFill>
        <p:spPr>
          <a:xfrm>
            <a:off x="2077829" y="3206733"/>
            <a:ext cx="5547799" cy="1968690"/>
          </a:xfrm>
          <a:prstGeom prst="rect">
            <a:avLst/>
          </a:prstGeom>
        </p:spPr>
      </p:pic>
    </p:spTree>
    <p:extLst>
      <p:ext uri="{BB962C8B-B14F-4D97-AF65-F5344CB8AC3E}">
        <p14:creationId xmlns:p14="http://schemas.microsoft.com/office/powerpoint/2010/main" val="589618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Yuvarlatılmış Dikdörtgen 9"/>
          <p:cNvSpPr/>
          <p:nvPr/>
        </p:nvSpPr>
        <p:spPr>
          <a:xfrm>
            <a:off x="190990" y="80399"/>
            <a:ext cx="8793353" cy="913655"/>
          </a:xfrm>
          <a:prstGeom prst="roundRect">
            <a:avLst/>
          </a:prstGeom>
          <a:gradFill>
            <a:gsLst>
              <a:gs pos="79000">
                <a:schemeClr val="accent4">
                  <a:lumMod val="60000"/>
                  <a:lumOff val="40000"/>
                </a:schemeClr>
              </a:gs>
              <a:gs pos="38020">
                <a:srgbClr val="CDF7FD"/>
              </a:gs>
              <a:gs pos="31000">
                <a:srgbClr val="CDF7FD"/>
              </a:gs>
              <a:gs pos="82000">
                <a:schemeClr val="accent4">
                  <a:lumMod val="60000"/>
                  <a:lumOff val="40000"/>
                </a:schemeClr>
              </a:gs>
              <a:gs pos="3000">
                <a:srgbClr val="88E45A"/>
              </a:gs>
              <a:gs pos="78000">
                <a:schemeClr val="accent5">
                  <a:lumMod val="40000"/>
                  <a:lumOff val="60000"/>
                </a:schemeClr>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944" dirty="0"/>
          </a:p>
        </p:txBody>
      </p:sp>
      <p:sp>
        <p:nvSpPr>
          <p:cNvPr id="2" name="Unvan 1"/>
          <p:cNvSpPr>
            <a:spLocks noGrp="1"/>
          </p:cNvSpPr>
          <p:nvPr>
            <p:ph type="title"/>
          </p:nvPr>
        </p:nvSpPr>
        <p:spPr>
          <a:xfrm>
            <a:off x="778699" y="145771"/>
            <a:ext cx="7750031" cy="782910"/>
          </a:xfrm>
        </p:spPr>
        <p:txBody>
          <a:bodyPr>
            <a:noAutofit/>
          </a:bodyPr>
          <a:lstStyle/>
          <a:p>
            <a:pPr algn="ctr"/>
            <a:r>
              <a:rPr lang="tr-TR" sz="2800" b="1" dirty="0" err="1" smtClean="0">
                <a:latin typeface="Comic Sans MS" panose="030F0702030302020204" pitchFamily="66" charset="0"/>
              </a:rPr>
              <a:t>Material</a:t>
            </a:r>
            <a:r>
              <a:rPr lang="tr-TR" sz="2800" b="1" dirty="0" smtClean="0">
                <a:latin typeface="Comic Sans MS" panose="030F0702030302020204" pitchFamily="66" charset="0"/>
              </a:rPr>
              <a:t> &amp; Methods</a:t>
            </a:r>
            <a:endParaRPr lang="tr-TR" sz="2800" dirty="0">
              <a:latin typeface="Comic Sans MS" panose="030F0702030302020204" pitchFamily="66" charset="0"/>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173" y="1148860"/>
            <a:ext cx="3601410" cy="2694305"/>
          </a:xfrm>
          <a:prstGeom prst="rect">
            <a:avLst/>
          </a:prstGeom>
        </p:spPr>
      </p:pic>
      <p:pic>
        <p:nvPicPr>
          <p:cNvPr id="5" name="Resim 4"/>
          <p:cNvPicPr>
            <a:picLocks noChangeAspect="1"/>
          </p:cNvPicPr>
          <p:nvPr/>
        </p:nvPicPr>
        <p:blipFill rotWithShape="1">
          <a:blip r:embed="rId4" cstate="print">
            <a:extLst>
              <a:ext uri="{28A0092B-C50C-407E-A947-70E740481C1C}">
                <a14:useLocalDpi xmlns:a14="http://schemas.microsoft.com/office/drawing/2010/main" val="0"/>
              </a:ext>
            </a:extLst>
          </a:blip>
          <a:srcRect r="2288" b="35850"/>
          <a:stretch/>
        </p:blipFill>
        <p:spPr>
          <a:xfrm>
            <a:off x="3874314" y="1148859"/>
            <a:ext cx="5079554" cy="2694305"/>
          </a:xfrm>
          <a:prstGeom prst="rect">
            <a:avLst/>
          </a:prstGeom>
        </p:spPr>
      </p:pic>
      <p:sp>
        <p:nvSpPr>
          <p:cNvPr id="6" name="Metin kutusu 5"/>
          <p:cNvSpPr txBox="1"/>
          <p:nvPr/>
        </p:nvSpPr>
        <p:spPr>
          <a:xfrm>
            <a:off x="190990" y="3895378"/>
            <a:ext cx="3423920" cy="923330"/>
          </a:xfrm>
          <a:prstGeom prst="rect">
            <a:avLst/>
          </a:prstGeom>
          <a:noFill/>
        </p:spPr>
        <p:txBody>
          <a:bodyPr wrap="square" rtlCol="0">
            <a:spAutoFit/>
          </a:bodyPr>
          <a:lstStyle/>
          <a:p>
            <a:pPr marL="285750" indent="-285750">
              <a:buFont typeface="Arial" panose="020B0604020202020204" pitchFamily="34" charset="0"/>
              <a:buChar char="•"/>
            </a:pPr>
            <a:r>
              <a:rPr lang="tr-TR" dirty="0" err="1" smtClean="0"/>
              <a:t>Particle</a:t>
            </a:r>
            <a:r>
              <a:rPr lang="tr-TR" dirty="0" smtClean="0"/>
              <a:t> size </a:t>
            </a:r>
            <a:r>
              <a:rPr lang="tr-TR" dirty="0" err="1" smtClean="0"/>
              <a:t>analysis</a:t>
            </a:r>
            <a:endParaRPr lang="tr-TR" dirty="0" smtClean="0"/>
          </a:p>
          <a:p>
            <a:pPr marL="285750" indent="-285750">
              <a:buFont typeface="Arial" panose="020B0604020202020204" pitchFamily="34" charset="0"/>
              <a:buChar char="•"/>
            </a:pPr>
            <a:r>
              <a:rPr lang="tr-TR" dirty="0" err="1" smtClean="0"/>
              <a:t>Organic</a:t>
            </a:r>
            <a:r>
              <a:rPr lang="tr-TR" dirty="0" smtClean="0"/>
              <a:t> </a:t>
            </a:r>
            <a:r>
              <a:rPr lang="tr-TR" dirty="0" err="1" smtClean="0"/>
              <a:t>matter</a:t>
            </a:r>
            <a:endParaRPr lang="tr-TR" dirty="0" smtClean="0"/>
          </a:p>
          <a:p>
            <a:pPr marL="285750" indent="-285750">
              <a:buFont typeface="Arial" panose="020B0604020202020204" pitchFamily="34" charset="0"/>
              <a:buChar char="•"/>
            </a:pPr>
            <a:r>
              <a:rPr lang="tr-TR" dirty="0" err="1" smtClean="0"/>
              <a:t>Hydraulic</a:t>
            </a:r>
            <a:r>
              <a:rPr lang="tr-TR" dirty="0" smtClean="0"/>
              <a:t> </a:t>
            </a:r>
            <a:r>
              <a:rPr lang="tr-TR" dirty="0" err="1" smtClean="0"/>
              <a:t>concductivity</a:t>
            </a:r>
            <a:endParaRPr lang="tr-TR" dirty="0"/>
          </a:p>
        </p:txBody>
      </p:sp>
      <p:sp>
        <p:nvSpPr>
          <p:cNvPr id="11" name="Metin kutusu 10"/>
          <p:cNvSpPr txBox="1"/>
          <p:nvPr/>
        </p:nvSpPr>
        <p:spPr>
          <a:xfrm>
            <a:off x="3126359" y="3919375"/>
            <a:ext cx="3287732" cy="923330"/>
          </a:xfrm>
          <a:prstGeom prst="rect">
            <a:avLst/>
          </a:prstGeom>
          <a:noFill/>
        </p:spPr>
        <p:txBody>
          <a:bodyPr wrap="square" rtlCol="0">
            <a:spAutoFit/>
          </a:bodyPr>
          <a:lstStyle/>
          <a:p>
            <a:pPr marL="285750" indent="-285750">
              <a:buFont typeface="Arial" panose="020B0604020202020204" pitchFamily="34" charset="0"/>
              <a:buChar char="•"/>
            </a:pPr>
            <a:r>
              <a:rPr lang="tr-TR" dirty="0" smtClean="0"/>
              <a:t>pH</a:t>
            </a:r>
          </a:p>
          <a:p>
            <a:pPr marL="285750" indent="-285750">
              <a:buFont typeface="Arial" panose="020B0604020202020204" pitchFamily="34" charset="0"/>
              <a:buChar char="•"/>
            </a:pPr>
            <a:r>
              <a:rPr lang="tr-TR" dirty="0" err="1" smtClean="0"/>
              <a:t>Bulk</a:t>
            </a:r>
            <a:r>
              <a:rPr lang="tr-TR" dirty="0" smtClean="0"/>
              <a:t> </a:t>
            </a:r>
            <a:r>
              <a:rPr lang="tr-TR" dirty="0" err="1" smtClean="0"/>
              <a:t>density</a:t>
            </a:r>
            <a:endParaRPr lang="tr-TR" dirty="0" smtClean="0"/>
          </a:p>
          <a:p>
            <a:pPr marL="285750" indent="-285750">
              <a:buFont typeface="Arial" panose="020B0604020202020204" pitchFamily="34" charset="0"/>
              <a:buChar char="•"/>
            </a:pPr>
            <a:r>
              <a:rPr lang="tr-TR" dirty="0" err="1" smtClean="0"/>
              <a:t>Electrical</a:t>
            </a:r>
            <a:r>
              <a:rPr lang="tr-TR" dirty="0" smtClean="0"/>
              <a:t> </a:t>
            </a:r>
            <a:r>
              <a:rPr lang="tr-TR" dirty="0" err="1" smtClean="0"/>
              <a:t>concductivity</a:t>
            </a:r>
            <a:r>
              <a:rPr lang="tr-TR" dirty="0" smtClean="0"/>
              <a:t> (EC)</a:t>
            </a:r>
            <a:endParaRPr lang="tr-TR" dirty="0"/>
          </a:p>
        </p:txBody>
      </p:sp>
      <p:sp>
        <p:nvSpPr>
          <p:cNvPr id="13" name="Metin kutusu 12"/>
          <p:cNvSpPr txBox="1"/>
          <p:nvPr/>
        </p:nvSpPr>
        <p:spPr>
          <a:xfrm>
            <a:off x="6156965" y="3859402"/>
            <a:ext cx="3362960" cy="1477328"/>
          </a:xfrm>
          <a:prstGeom prst="rect">
            <a:avLst/>
          </a:prstGeom>
          <a:noFill/>
        </p:spPr>
        <p:txBody>
          <a:bodyPr wrap="square" rtlCol="0">
            <a:spAutoFit/>
          </a:bodyPr>
          <a:lstStyle/>
          <a:p>
            <a:pPr marL="285750" indent="-285750">
              <a:buFont typeface="Arial" panose="020B0604020202020204" pitchFamily="34" charset="0"/>
              <a:buChar char="•"/>
            </a:pPr>
            <a:r>
              <a:rPr lang="tr-TR" dirty="0" smtClean="0"/>
              <a:t>Total </a:t>
            </a:r>
            <a:r>
              <a:rPr lang="tr-TR" dirty="0" err="1" smtClean="0"/>
              <a:t>Dissolved</a:t>
            </a:r>
            <a:r>
              <a:rPr lang="tr-TR" dirty="0" smtClean="0"/>
              <a:t> Solid (TDS)</a:t>
            </a:r>
          </a:p>
          <a:p>
            <a:pPr marL="285750" indent="-285750">
              <a:buFont typeface="Arial" panose="020B0604020202020204" pitchFamily="34" charset="0"/>
              <a:buChar char="•"/>
            </a:pPr>
            <a:r>
              <a:rPr lang="tr-TR" dirty="0" err="1" smtClean="0"/>
              <a:t>Wilting</a:t>
            </a:r>
            <a:r>
              <a:rPr lang="tr-TR" dirty="0" smtClean="0"/>
              <a:t> </a:t>
            </a:r>
            <a:r>
              <a:rPr lang="tr-TR" dirty="0" err="1" smtClean="0"/>
              <a:t>point</a:t>
            </a:r>
            <a:endParaRPr lang="tr-TR" dirty="0" smtClean="0"/>
          </a:p>
          <a:p>
            <a:pPr marL="285750" indent="-285750">
              <a:buFont typeface="Arial" panose="020B0604020202020204" pitchFamily="34" charset="0"/>
              <a:buChar char="•"/>
            </a:pPr>
            <a:r>
              <a:rPr lang="tr-TR" dirty="0" err="1" smtClean="0"/>
              <a:t>Saturation</a:t>
            </a:r>
            <a:endParaRPr lang="tr-TR" dirty="0" smtClean="0"/>
          </a:p>
          <a:p>
            <a:pPr marL="285750" indent="-285750">
              <a:buFont typeface="Arial" panose="020B0604020202020204" pitchFamily="34" charset="0"/>
              <a:buChar char="•"/>
            </a:pPr>
            <a:r>
              <a:rPr lang="tr-TR" dirty="0" err="1" smtClean="0"/>
              <a:t>Field</a:t>
            </a:r>
            <a:r>
              <a:rPr lang="tr-TR" dirty="0" smtClean="0"/>
              <a:t> </a:t>
            </a:r>
            <a:r>
              <a:rPr lang="tr-TR" dirty="0" err="1" smtClean="0"/>
              <a:t>capacity</a:t>
            </a:r>
            <a:endParaRPr lang="tr-TR" dirty="0" smtClean="0"/>
          </a:p>
          <a:p>
            <a:endParaRPr lang="tr-TR" dirty="0" smtClean="0"/>
          </a:p>
        </p:txBody>
      </p:sp>
    </p:spTree>
    <p:extLst>
      <p:ext uri="{BB962C8B-B14F-4D97-AF65-F5344CB8AC3E}">
        <p14:creationId xmlns:p14="http://schemas.microsoft.com/office/powerpoint/2010/main" val="90982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4888</TotalTime>
  <Words>872</Words>
  <Application>Microsoft Office PowerPoint</Application>
  <PresentationFormat>Özel</PresentationFormat>
  <Paragraphs>172</Paragraphs>
  <Slides>16</Slides>
  <Notes>16</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16</vt:i4>
      </vt:variant>
    </vt:vector>
  </HeadingPairs>
  <TitlesOfParts>
    <vt:vector size="23" baseType="lpstr">
      <vt:lpstr>Arial</vt:lpstr>
      <vt:lpstr>Calibri</vt:lpstr>
      <vt:lpstr>Calibri Light</vt:lpstr>
      <vt:lpstr>Cambria Math</vt:lpstr>
      <vt:lpstr>Comic Sans MS</vt:lpstr>
      <vt:lpstr>Times New Roman</vt:lpstr>
      <vt:lpstr>Office Teması</vt:lpstr>
      <vt:lpstr>PowerPoint Sunusu</vt:lpstr>
      <vt:lpstr>Introduction</vt:lpstr>
      <vt:lpstr>Introduction</vt:lpstr>
      <vt:lpstr>Introduction</vt:lpstr>
      <vt:lpstr>Introduction</vt:lpstr>
      <vt:lpstr>Metarial &amp; Methods</vt:lpstr>
      <vt:lpstr>Material &amp; Methods</vt:lpstr>
      <vt:lpstr>Material &amp; Methods</vt:lpstr>
      <vt:lpstr>Material &amp; Methods</vt:lpstr>
      <vt:lpstr>Results &amp; Discussions</vt:lpstr>
      <vt:lpstr>Results &amp; Discussions</vt:lpstr>
      <vt:lpstr>Results &amp; Discussions</vt:lpstr>
      <vt:lpstr>Results &amp; Discussions</vt:lpstr>
      <vt:lpstr>Results &amp; Discussions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 Ladin Ekosistemlerinde Yüzeysel akış ilişkilerinin Araştırılması</dc:title>
  <dc:creator>HUNTER</dc:creator>
  <cp:lastModifiedBy>Asus</cp:lastModifiedBy>
  <cp:revision>741</cp:revision>
  <dcterms:created xsi:type="dcterms:W3CDTF">2017-04-06T17:39:24Z</dcterms:created>
  <dcterms:modified xsi:type="dcterms:W3CDTF">2022-09-02T15:07:29Z</dcterms:modified>
</cp:coreProperties>
</file>