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Lst>
  <p:notesMasterIdLst>
    <p:notesMasterId r:id="rId11"/>
  </p:notesMasterIdLst>
  <p:sldIdLst>
    <p:sldId id="373" r:id="rId2"/>
    <p:sldId id="545" r:id="rId3"/>
    <p:sldId id="556" r:id="rId4"/>
    <p:sldId id="560" r:id="rId5"/>
    <p:sldId id="562" r:id="rId6"/>
    <p:sldId id="557" r:id="rId7"/>
    <p:sldId id="564" r:id="rId8"/>
    <p:sldId id="558" r:id="rId9"/>
    <p:sldId id="563" r:id="rId1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A443"/>
    <a:srgbClr val="273F17"/>
    <a:srgbClr val="3E778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A488322-F2BA-4B5B-9748-0D474271808F}" styleName="Orta Stil 3 - Vurgu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929F9F4-4A8F-4326-A1B4-22849713DDAB}" styleName="Koyu Stil 1 - Vurgu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03447BB-5D67-496B-8E87-E561075AD55C}" styleName="Koyu Stil 1 - Vurgu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063" autoAdjust="0"/>
  </p:normalViewPr>
  <p:slideViewPr>
    <p:cSldViewPr>
      <p:cViewPr varScale="1">
        <p:scale>
          <a:sx n="116" d="100"/>
          <a:sy n="116" d="100"/>
        </p:scale>
        <p:origin x="-1500"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B0E740-D138-4775-982B-B3B9E47A2B35}" type="datetimeFigureOut">
              <a:rPr lang="tr-TR" smtClean="0"/>
              <a:pPr/>
              <a:t>30.08.2022</a:t>
            </a:fld>
            <a:endParaRPr lang="tr-TR" dirty="0"/>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2E1159-6A4D-43DC-9EAF-7D7FC5E4BD62}" type="slidenum">
              <a:rPr lang="tr-TR" smtClean="0"/>
              <a:pPr/>
              <a:t>‹#›</a:t>
            </a:fld>
            <a:endParaRPr lang="tr-TR" dirty="0"/>
          </a:p>
        </p:txBody>
      </p:sp>
    </p:spTree>
    <p:extLst>
      <p:ext uri="{BB962C8B-B14F-4D97-AF65-F5344CB8AC3E}">
        <p14:creationId xmlns:p14="http://schemas.microsoft.com/office/powerpoint/2010/main" xmlns="" val="54938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0A32516A-FACD-4731-B9F1-C9408B7C0777}" type="datetimeFigureOut">
              <a:rPr lang="tr-TR" smtClean="0"/>
              <a:pPr/>
              <a:t>30.08.2022</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9A369DD1-9F54-43B3-A373-B853CEAA3054}" type="slidenum">
              <a:rPr lang="tr-TR" smtClean="0"/>
              <a:pPr/>
              <a:t>‹#›</a:t>
            </a:fld>
            <a:endParaRPr lang="tr-TR" dirty="0"/>
          </a:p>
        </p:txBody>
      </p:sp>
    </p:spTree>
    <p:extLst>
      <p:ext uri="{BB962C8B-B14F-4D97-AF65-F5344CB8AC3E}">
        <p14:creationId xmlns:p14="http://schemas.microsoft.com/office/powerpoint/2010/main" xmlns="" val="677956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A32516A-FACD-4731-B9F1-C9408B7C0777}" type="datetimeFigureOut">
              <a:rPr lang="tr-TR" smtClean="0"/>
              <a:pPr/>
              <a:t>30.08.2022</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9A369DD1-9F54-43B3-A373-B853CEAA3054}" type="slidenum">
              <a:rPr lang="tr-TR" smtClean="0"/>
              <a:pPr/>
              <a:t>‹#›</a:t>
            </a:fld>
            <a:endParaRPr lang="tr-TR" dirty="0"/>
          </a:p>
        </p:txBody>
      </p:sp>
    </p:spTree>
    <p:extLst>
      <p:ext uri="{BB962C8B-B14F-4D97-AF65-F5344CB8AC3E}">
        <p14:creationId xmlns:p14="http://schemas.microsoft.com/office/powerpoint/2010/main" xmlns="" val="2676309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A32516A-FACD-4731-B9F1-C9408B7C0777}" type="datetimeFigureOut">
              <a:rPr lang="tr-TR" smtClean="0"/>
              <a:pPr/>
              <a:t>30.08.2022</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9A369DD1-9F54-43B3-A373-B853CEAA3054}" type="slidenum">
              <a:rPr lang="tr-TR" smtClean="0"/>
              <a:pPr/>
              <a:t>‹#›</a:t>
            </a:fld>
            <a:endParaRPr lang="tr-TR" dirty="0"/>
          </a:p>
        </p:txBody>
      </p:sp>
    </p:spTree>
    <p:extLst>
      <p:ext uri="{BB962C8B-B14F-4D97-AF65-F5344CB8AC3E}">
        <p14:creationId xmlns:p14="http://schemas.microsoft.com/office/powerpoint/2010/main" xmlns="" val="137680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A32516A-FACD-4731-B9F1-C9408B7C0777}" type="datetimeFigureOut">
              <a:rPr lang="tr-TR" smtClean="0"/>
              <a:pPr/>
              <a:t>30.08.2022</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9A369DD1-9F54-43B3-A373-B853CEAA3054}" type="slidenum">
              <a:rPr lang="tr-TR" smtClean="0"/>
              <a:pPr/>
              <a:t>‹#›</a:t>
            </a:fld>
            <a:endParaRPr lang="tr-TR" dirty="0"/>
          </a:p>
        </p:txBody>
      </p:sp>
    </p:spTree>
    <p:extLst>
      <p:ext uri="{BB962C8B-B14F-4D97-AF65-F5344CB8AC3E}">
        <p14:creationId xmlns:p14="http://schemas.microsoft.com/office/powerpoint/2010/main" xmlns="" val="2161571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0A32516A-FACD-4731-B9F1-C9408B7C0777}" type="datetimeFigureOut">
              <a:rPr lang="tr-TR" smtClean="0"/>
              <a:pPr/>
              <a:t>30.08.2022</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9A369DD1-9F54-43B3-A373-B853CEAA3054}" type="slidenum">
              <a:rPr lang="tr-TR" smtClean="0"/>
              <a:pPr/>
              <a:t>‹#›</a:t>
            </a:fld>
            <a:endParaRPr lang="tr-TR" dirty="0"/>
          </a:p>
        </p:txBody>
      </p:sp>
    </p:spTree>
    <p:extLst>
      <p:ext uri="{BB962C8B-B14F-4D97-AF65-F5344CB8AC3E}">
        <p14:creationId xmlns:p14="http://schemas.microsoft.com/office/powerpoint/2010/main" xmlns="" val="1308939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A32516A-FACD-4731-B9F1-C9408B7C0777}" type="datetimeFigureOut">
              <a:rPr lang="tr-TR" smtClean="0"/>
              <a:pPr/>
              <a:t>30.08.2022</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9A369DD1-9F54-43B3-A373-B853CEAA3054}" type="slidenum">
              <a:rPr lang="tr-TR" smtClean="0"/>
              <a:pPr/>
              <a:t>‹#›</a:t>
            </a:fld>
            <a:endParaRPr lang="tr-TR" dirty="0"/>
          </a:p>
        </p:txBody>
      </p:sp>
    </p:spTree>
    <p:extLst>
      <p:ext uri="{BB962C8B-B14F-4D97-AF65-F5344CB8AC3E}">
        <p14:creationId xmlns:p14="http://schemas.microsoft.com/office/powerpoint/2010/main" xmlns="" val="2762038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A32516A-FACD-4731-B9F1-C9408B7C0777}" type="datetimeFigureOut">
              <a:rPr lang="tr-TR" smtClean="0"/>
              <a:pPr/>
              <a:t>30.08.2022</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9A369DD1-9F54-43B3-A373-B853CEAA3054}" type="slidenum">
              <a:rPr lang="tr-TR" smtClean="0"/>
              <a:pPr/>
              <a:t>‹#›</a:t>
            </a:fld>
            <a:endParaRPr lang="tr-TR" dirty="0"/>
          </a:p>
        </p:txBody>
      </p:sp>
    </p:spTree>
    <p:extLst>
      <p:ext uri="{BB962C8B-B14F-4D97-AF65-F5344CB8AC3E}">
        <p14:creationId xmlns:p14="http://schemas.microsoft.com/office/powerpoint/2010/main" xmlns="" val="620353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A32516A-FACD-4731-B9F1-C9408B7C0777}" type="datetimeFigureOut">
              <a:rPr lang="tr-TR" smtClean="0"/>
              <a:pPr/>
              <a:t>30.08.2022</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9A369DD1-9F54-43B3-A373-B853CEAA3054}" type="slidenum">
              <a:rPr lang="tr-TR" smtClean="0"/>
              <a:pPr/>
              <a:t>‹#›</a:t>
            </a:fld>
            <a:endParaRPr lang="tr-TR" dirty="0"/>
          </a:p>
        </p:txBody>
      </p:sp>
    </p:spTree>
    <p:extLst>
      <p:ext uri="{BB962C8B-B14F-4D97-AF65-F5344CB8AC3E}">
        <p14:creationId xmlns:p14="http://schemas.microsoft.com/office/powerpoint/2010/main" xmlns="" val="2667092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A32516A-FACD-4731-B9F1-C9408B7C0777}" type="datetimeFigureOut">
              <a:rPr lang="tr-TR" smtClean="0"/>
              <a:pPr/>
              <a:t>30.08.2022</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9A369DD1-9F54-43B3-A373-B853CEAA3054}" type="slidenum">
              <a:rPr lang="tr-TR" smtClean="0"/>
              <a:pPr/>
              <a:t>‹#›</a:t>
            </a:fld>
            <a:endParaRPr lang="tr-TR" dirty="0"/>
          </a:p>
        </p:txBody>
      </p:sp>
    </p:spTree>
    <p:extLst>
      <p:ext uri="{BB962C8B-B14F-4D97-AF65-F5344CB8AC3E}">
        <p14:creationId xmlns:p14="http://schemas.microsoft.com/office/powerpoint/2010/main" xmlns="" val="81412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A32516A-FACD-4731-B9F1-C9408B7C0777}" type="datetimeFigureOut">
              <a:rPr lang="tr-TR" smtClean="0"/>
              <a:pPr/>
              <a:t>30.08.2022</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9A369DD1-9F54-43B3-A373-B853CEAA3054}" type="slidenum">
              <a:rPr lang="tr-TR" smtClean="0"/>
              <a:pPr/>
              <a:t>‹#›</a:t>
            </a:fld>
            <a:endParaRPr lang="tr-TR" dirty="0"/>
          </a:p>
        </p:txBody>
      </p:sp>
    </p:spTree>
    <p:extLst>
      <p:ext uri="{BB962C8B-B14F-4D97-AF65-F5344CB8AC3E}">
        <p14:creationId xmlns:p14="http://schemas.microsoft.com/office/powerpoint/2010/main" xmlns="" val="1980585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A32516A-FACD-4731-B9F1-C9408B7C0777}" type="datetimeFigureOut">
              <a:rPr lang="tr-TR" smtClean="0"/>
              <a:pPr/>
              <a:t>30.08.2022</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9A369DD1-9F54-43B3-A373-B853CEAA3054}" type="slidenum">
              <a:rPr lang="tr-TR" smtClean="0"/>
              <a:pPr/>
              <a:t>‹#›</a:t>
            </a:fld>
            <a:endParaRPr lang="tr-TR" dirty="0"/>
          </a:p>
        </p:txBody>
      </p:sp>
    </p:spTree>
    <p:extLst>
      <p:ext uri="{BB962C8B-B14F-4D97-AF65-F5344CB8AC3E}">
        <p14:creationId xmlns:p14="http://schemas.microsoft.com/office/powerpoint/2010/main" xmlns="" val="3870019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A32516A-FACD-4731-B9F1-C9408B7C0777}" type="datetimeFigureOut">
              <a:rPr lang="tr-TR" smtClean="0"/>
              <a:pPr/>
              <a:t>30.08.2022</a:t>
            </a:fld>
            <a:endParaRPr lang="tr-TR" dirty="0"/>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A369DD1-9F54-43B3-A373-B853CEAA3054}" type="slidenum">
              <a:rPr lang="tr-TR" smtClean="0"/>
              <a:pPr/>
              <a:t>‹#›</a:t>
            </a:fld>
            <a:endParaRPr lang="tr-TR" dirty="0"/>
          </a:p>
        </p:txBody>
      </p:sp>
    </p:spTree>
    <p:extLst>
      <p:ext uri="{BB962C8B-B14F-4D97-AF65-F5344CB8AC3E}">
        <p14:creationId xmlns:p14="http://schemas.microsoft.com/office/powerpoint/2010/main" xmlns="" val="3571023283"/>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media/image18.emf"/><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972" y="2380202"/>
            <a:ext cx="9217024" cy="1825625"/>
          </a:xfrm>
        </p:spPr>
        <p:txBody>
          <a:bodyPr>
            <a:normAutofit fontScale="90000"/>
          </a:bodyPr>
          <a:lstStyle/>
          <a:p>
            <a:pPr algn="ctr"/>
            <a:r>
              <a:rPr lang="tr-TR" b="1" dirty="0"/>
              <a:t>CAN CLONE INDIVIDUALS FROM MONUMENTAL TREES BE USED IN DEGRADED AREAS?</a:t>
            </a:r>
            <a:r>
              <a:rPr lang="tr-TR" dirty="0"/>
              <a:t/>
            </a:r>
            <a:br>
              <a:rPr lang="tr-TR" dirty="0"/>
            </a:br>
            <a:r>
              <a:rPr lang="tr-TR" sz="2200" dirty="0"/>
              <a:t/>
            </a:r>
            <a:br>
              <a:rPr lang="tr-TR" sz="2200" dirty="0"/>
            </a:br>
            <a:r>
              <a:rPr lang="tr-TR" b="1" dirty="0"/>
              <a:t> </a:t>
            </a:r>
            <a:r>
              <a:rPr lang="tr-TR" dirty="0"/>
              <a:t/>
            </a:r>
            <a:br>
              <a:rPr lang="tr-TR" dirty="0"/>
            </a:br>
            <a:endParaRPr lang="tr-TR" sz="3100" dirty="0"/>
          </a:p>
        </p:txBody>
      </p:sp>
      <p:sp>
        <p:nvSpPr>
          <p:cNvPr id="3" name="İçerik Yer Tutucusu 2"/>
          <p:cNvSpPr>
            <a:spLocks noGrp="1"/>
          </p:cNvSpPr>
          <p:nvPr>
            <p:ph idx="1"/>
          </p:nvPr>
        </p:nvSpPr>
        <p:spPr>
          <a:xfrm>
            <a:off x="899592" y="3429000"/>
            <a:ext cx="7886700" cy="4351338"/>
          </a:xfrm>
        </p:spPr>
        <p:txBody>
          <a:bodyPr>
            <a:normAutofit/>
          </a:bodyPr>
          <a:lstStyle/>
          <a:p>
            <a:pPr marL="0" indent="0" algn="ctr">
              <a:buNone/>
            </a:pPr>
            <a:r>
              <a:rPr lang="tr-TR" i="1" dirty="0"/>
              <a:t>Ercan </a:t>
            </a:r>
            <a:r>
              <a:rPr lang="tr-TR" i="1" dirty="0" smtClean="0"/>
              <a:t>OKTAN  </a:t>
            </a:r>
            <a:r>
              <a:rPr lang="tr-TR" i="1" dirty="0"/>
              <a:t>Neslihan </a:t>
            </a:r>
            <a:r>
              <a:rPr lang="tr-TR" i="1" dirty="0" smtClean="0"/>
              <a:t>ATAR</a:t>
            </a:r>
            <a:endParaRPr lang="tr-TR" dirty="0"/>
          </a:p>
          <a:p>
            <a:pPr algn="ctr"/>
            <a:endParaRPr lang="tr-TR" dirty="0"/>
          </a:p>
          <a:p>
            <a:pPr marL="0" indent="0" algn="ctr">
              <a:buNone/>
            </a:pPr>
            <a:r>
              <a:rPr lang="tr-TR" sz="1800" i="1" dirty="0" smtClean="0"/>
              <a:t>Forestry </a:t>
            </a:r>
            <a:r>
              <a:rPr lang="tr-TR" sz="1800" i="1" dirty="0"/>
              <a:t>Faculty, Karadeniz Technical University, Trabzon, TR-61080, Turkey</a:t>
            </a:r>
            <a:endParaRPr lang="tr-TR" sz="1800" dirty="0"/>
          </a:p>
          <a:p>
            <a:pPr marL="0" indent="0" algn="ctr">
              <a:buNone/>
            </a:pPr>
            <a:r>
              <a:rPr lang="tr-TR" sz="1800" i="1" dirty="0" smtClean="0"/>
              <a:t>Forestry </a:t>
            </a:r>
            <a:r>
              <a:rPr lang="tr-TR" sz="1800" i="1" dirty="0"/>
              <a:t>Faculty, Artvin Çoruh University, Artvin, TR-08100, Turkey</a:t>
            </a:r>
            <a:endParaRPr lang="tr-TR" sz="1800" dirty="0"/>
          </a:p>
        </p:txBody>
      </p:sp>
      <p:pic>
        <p:nvPicPr>
          <p:cNvPr id="11" name="Resim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84000" y="-144463"/>
            <a:ext cx="2160000" cy="2160000"/>
          </a:xfrm>
          <a:prstGeom prst="rect">
            <a:avLst/>
          </a:prstGeom>
        </p:spPr>
      </p:pic>
      <p:pic>
        <p:nvPicPr>
          <p:cNvPr id="7" name="Picture 2" descr="1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74587" y="52007"/>
            <a:ext cx="1980000" cy="19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Dikdörtgen 4"/>
          <p:cNvSpPr/>
          <p:nvPr/>
        </p:nvSpPr>
        <p:spPr>
          <a:xfrm>
            <a:off x="-324544" y="5544022"/>
            <a:ext cx="9498596" cy="923330"/>
          </a:xfrm>
          <a:prstGeom prst="rect">
            <a:avLst/>
          </a:prstGeom>
        </p:spPr>
        <p:txBody>
          <a:bodyPr wrap="square">
            <a:spAutoFit/>
          </a:bodyPr>
          <a:lstStyle/>
          <a:p>
            <a:pPr algn="ctr"/>
            <a:r>
              <a:rPr lang="en-US" b="1" dirty="0">
                <a:solidFill>
                  <a:srgbClr val="002060"/>
                </a:solidFill>
              </a:rPr>
              <a:t>XI All-Russian Scientific Conference </a:t>
            </a:r>
            <a:r>
              <a:rPr lang="en-US" b="1" dirty="0" smtClean="0">
                <a:solidFill>
                  <a:srgbClr val="002060"/>
                </a:solidFill>
              </a:rPr>
              <a:t>with</a:t>
            </a:r>
            <a:r>
              <a:rPr lang="tr-TR" b="1" dirty="0" smtClean="0">
                <a:solidFill>
                  <a:srgbClr val="002060"/>
                </a:solidFill>
              </a:rPr>
              <a:t> </a:t>
            </a:r>
            <a:r>
              <a:rPr lang="en-US" b="1" dirty="0" smtClean="0">
                <a:solidFill>
                  <a:srgbClr val="002060"/>
                </a:solidFill>
              </a:rPr>
              <a:t>International Participation</a:t>
            </a:r>
            <a:endParaRPr lang="en-US" b="1" dirty="0">
              <a:solidFill>
                <a:srgbClr val="002060"/>
              </a:solidFill>
            </a:endParaRPr>
          </a:p>
          <a:p>
            <a:pPr algn="ctr"/>
            <a:r>
              <a:rPr lang="en-US" b="1" dirty="0">
                <a:solidFill>
                  <a:srgbClr val="002060"/>
                </a:solidFill>
              </a:rPr>
              <a:t>“The Biological Reclamation and Monitoring </a:t>
            </a:r>
            <a:r>
              <a:rPr lang="en-US" b="1" dirty="0" smtClean="0">
                <a:solidFill>
                  <a:srgbClr val="002060"/>
                </a:solidFill>
              </a:rPr>
              <a:t>of</a:t>
            </a:r>
            <a:r>
              <a:rPr lang="tr-TR" b="1" dirty="0" smtClean="0">
                <a:solidFill>
                  <a:srgbClr val="002060"/>
                </a:solidFill>
              </a:rPr>
              <a:t> </a:t>
            </a:r>
            <a:r>
              <a:rPr lang="en-US" b="1" dirty="0" smtClean="0">
                <a:solidFill>
                  <a:srgbClr val="002060"/>
                </a:solidFill>
              </a:rPr>
              <a:t>Disturbed Lands”</a:t>
            </a:r>
          </a:p>
          <a:p>
            <a:pPr algn="ctr"/>
            <a:r>
              <a:rPr lang="en-US" b="1" dirty="0" smtClean="0">
                <a:solidFill>
                  <a:srgbClr val="002060"/>
                </a:solidFill>
              </a:rPr>
              <a:t>September </a:t>
            </a:r>
            <a:r>
              <a:rPr lang="en-US" b="1" dirty="0">
                <a:solidFill>
                  <a:srgbClr val="002060"/>
                </a:solidFill>
              </a:rPr>
              <a:t>12–16, 2022</a:t>
            </a:r>
            <a:endParaRPr lang="tr-TR" b="1" dirty="0">
              <a:solidFill>
                <a:srgbClr val="002060"/>
              </a:solidFill>
            </a:endParaRPr>
          </a:p>
        </p:txBody>
      </p:sp>
      <p:sp>
        <p:nvSpPr>
          <p:cNvPr id="6" name="AutoShape 2" descr="Dosya:KTU Yeni Logo.png - Vikiped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4" descr="Dosya:KTU Yeni Logo.png - Vikiped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9" name="Resim 8"/>
          <p:cNvPicPr>
            <a:picLocks noChangeAspect="1"/>
          </p:cNvPicPr>
          <p:nvPr/>
        </p:nvPicPr>
        <p:blipFill>
          <a:blip r:embed="rId4" cstate="print"/>
          <a:stretch>
            <a:fillRect/>
          </a:stretch>
        </p:blipFill>
        <p:spPr>
          <a:xfrm>
            <a:off x="460375" y="181105"/>
            <a:ext cx="1620000" cy="1620000"/>
          </a:xfrm>
          <a:prstGeom prst="rect">
            <a:avLst/>
          </a:prstGeom>
        </p:spPr>
      </p:pic>
    </p:spTree>
    <p:extLst>
      <p:ext uri="{BB962C8B-B14F-4D97-AF65-F5344CB8AC3E}">
        <p14:creationId xmlns:p14="http://schemas.microsoft.com/office/powerpoint/2010/main" xmlns="" val="298298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118251"/>
            <a:ext cx="7886700" cy="1325563"/>
          </a:xfrm>
        </p:spPr>
        <p:txBody>
          <a:bodyPr/>
          <a:lstStyle/>
          <a:p>
            <a:r>
              <a:rPr lang="tr-TR" b="1" dirty="0"/>
              <a:t>PURPOSE OF THE RESEARCH</a:t>
            </a:r>
          </a:p>
        </p:txBody>
      </p:sp>
      <p:sp>
        <p:nvSpPr>
          <p:cNvPr id="3" name="İçerik Yer Tutucusu 2"/>
          <p:cNvSpPr>
            <a:spLocks noGrp="1"/>
          </p:cNvSpPr>
          <p:nvPr>
            <p:ph idx="1"/>
          </p:nvPr>
        </p:nvSpPr>
        <p:spPr>
          <a:xfrm>
            <a:off x="539552" y="1412776"/>
            <a:ext cx="7886700" cy="4351338"/>
          </a:xfrm>
        </p:spPr>
        <p:txBody>
          <a:bodyPr>
            <a:normAutofit fontScale="92500" lnSpcReduction="10000"/>
          </a:bodyPr>
          <a:lstStyle/>
          <a:p>
            <a:pPr marL="0" indent="0" algn="just">
              <a:buNone/>
            </a:pPr>
            <a:r>
              <a:rPr lang="en-US" dirty="0"/>
              <a:t>In the study, it is aimed to reveal the strategy of protecting monument trees as genetic resources and using them in deteriorated areas in the world</a:t>
            </a:r>
            <a:r>
              <a:rPr lang="en-US" dirty="0" smtClean="0"/>
              <a:t>.</a:t>
            </a:r>
            <a:endParaRPr lang="tr-TR" dirty="0" smtClean="0"/>
          </a:p>
          <a:p>
            <a:pPr marL="0" indent="0" algn="just">
              <a:buNone/>
            </a:pPr>
            <a:endParaRPr lang="tr-TR" dirty="0" smtClean="0"/>
          </a:p>
          <a:p>
            <a:pPr marL="0" indent="0" algn="just">
              <a:buNone/>
            </a:pPr>
            <a:r>
              <a:rPr lang="tr-TR" dirty="0" smtClean="0"/>
              <a:t>M</a:t>
            </a:r>
            <a:r>
              <a:rPr lang="en-US" dirty="0" err="1" smtClean="0"/>
              <a:t>onumental</a:t>
            </a:r>
            <a:r>
              <a:rPr lang="en-US" dirty="0" smtClean="0"/>
              <a:t> </a:t>
            </a:r>
            <a:r>
              <a:rPr lang="en-US" dirty="0"/>
              <a:t>trees</a:t>
            </a:r>
            <a:r>
              <a:rPr lang="en-US" dirty="0" smtClean="0"/>
              <a:t>;</a:t>
            </a:r>
            <a:endParaRPr lang="tr-TR" dirty="0" smtClean="0"/>
          </a:p>
          <a:p>
            <a:pPr algn="just">
              <a:buFont typeface="Wingdings" panose="05000000000000000000" pitchFamily="2" charset="2"/>
              <a:buChar char="Ø"/>
            </a:pPr>
            <a:r>
              <a:rPr lang="en-US" dirty="0" smtClean="0"/>
              <a:t>Being </a:t>
            </a:r>
            <a:r>
              <a:rPr lang="en-US" dirty="0"/>
              <a:t>resistant to environmental changes</a:t>
            </a:r>
            <a:r>
              <a:rPr lang="en-US" dirty="0" smtClean="0"/>
              <a:t>,</a:t>
            </a:r>
            <a:endParaRPr lang="tr-TR" dirty="0" smtClean="0"/>
          </a:p>
          <a:p>
            <a:pPr algn="just">
              <a:buFont typeface="Wingdings" panose="05000000000000000000" pitchFamily="2" charset="2"/>
              <a:buChar char="Ø"/>
            </a:pPr>
            <a:r>
              <a:rPr lang="en-US" dirty="0" smtClean="0"/>
              <a:t>their </a:t>
            </a:r>
            <a:r>
              <a:rPr lang="en-US" dirty="0"/>
              <a:t>contribution to biodiversity</a:t>
            </a:r>
            <a:r>
              <a:rPr lang="en-US" dirty="0" smtClean="0"/>
              <a:t>,</a:t>
            </a:r>
            <a:endParaRPr lang="tr-TR" dirty="0" smtClean="0"/>
          </a:p>
          <a:p>
            <a:pPr algn="just">
              <a:buFont typeface="Wingdings" panose="05000000000000000000" pitchFamily="2" charset="2"/>
              <a:buChar char="Ø"/>
            </a:pPr>
            <a:r>
              <a:rPr lang="en-US" dirty="0" smtClean="0"/>
              <a:t>ecological </a:t>
            </a:r>
            <a:r>
              <a:rPr lang="en-US" dirty="0"/>
              <a:t>and biological values ​​and contributions</a:t>
            </a:r>
            <a:r>
              <a:rPr lang="en-US" dirty="0" smtClean="0"/>
              <a:t>,</a:t>
            </a:r>
            <a:endParaRPr lang="tr-TR" dirty="0" smtClean="0"/>
          </a:p>
          <a:p>
            <a:pPr algn="just">
              <a:buFont typeface="Wingdings" panose="05000000000000000000" pitchFamily="2" charset="2"/>
              <a:buChar char="Ø"/>
            </a:pPr>
            <a:r>
              <a:rPr lang="en-US" dirty="0" smtClean="0"/>
              <a:t>their </a:t>
            </a:r>
            <a:r>
              <a:rPr lang="en-US" dirty="0"/>
              <a:t>small amount in forests and the necessity of ensuring their continuity, etc. issues highlight their importance</a:t>
            </a:r>
            <a:r>
              <a:rPr lang="en-US" dirty="0" smtClean="0"/>
              <a:t>.</a:t>
            </a:r>
            <a:endParaRPr lang="tr-TR" dirty="0" smtClean="0"/>
          </a:p>
          <a:p>
            <a:pPr marL="0" indent="0" algn="just">
              <a:buNone/>
            </a:pPr>
            <a:endParaRPr lang="tr-TR" dirty="0" smtClean="0"/>
          </a:p>
          <a:p>
            <a:pPr marL="0" indent="0" algn="just">
              <a:buNone/>
            </a:pPr>
            <a:r>
              <a:rPr lang="en-US" dirty="0" smtClean="0"/>
              <a:t>For </a:t>
            </a:r>
            <a:r>
              <a:rPr lang="en-US" dirty="0"/>
              <a:t>this reason, our study includes information about the necessity of protecting these unique assets and the literature studies carried out in order to reveal the benefits of clones obtained from these trees in the improvement of degraded areas.</a:t>
            </a:r>
            <a:endParaRPr lang="tr-TR" dirty="0"/>
          </a:p>
        </p:txBody>
      </p:sp>
    </p:spTree>
    <p:extLst>
      <p:ext uri="{BB962C8B-B14F-4D97-AF65-F5344CB8AC3E}">
        <p14:creationId xmlns:p14="http://schemas.microsoft.com/office/powerpoint/2010/main" xmlns="" val="3864419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279674"/>
            <a:ext cx="7886700" cy="1325563"/>
          </a:xfrm>
        </p:spPr>
        <p:txBody>
          <a:bodyPr/>
          <a:lstStyle/>
          <a:p>
            <a:r>
              <a:rPr lang="tr-TR" sz="3200" b="1" dirty="0"/>
              <a:t>1. Degraded Forest Lands</a:t>
            </a:r>
            <a:endParaRPr lang="tr-TR" b="1" dirty="0"/>
          </a:p>
        </p:txBody>
      </p:sp>
      <p:sp>
        <p:nvSpPr>
          <p:cNvPr id="3" name="İçerik Yer Tutucusu 2"/>
          <p:cNvSpPr>
            <a:spLocks noGrp="1"/>
          </p:cNvSpPr>
          <p:nvPr>
            <p:ph idx="1"/>
          </p:nvPr>
        </p:nvSpPr>
        <p:spPr>
          <a:xfrm>
            <a:off x="0" y="764704"/>
            <a:ext cx="5292080" cy="5832648"/>
          </a:xfrm>
        </p:spPr>
        <p:txBody>
          <a:bodyPr>
            <a:noAutofit/>
          </a:bodyPr>
          <a:lstStyle/>
          <a:p>
            <a:pPr algn="just"/>
            <a:r>
              <a:rPr lang="tr-TR" sz="1600" dirty="0">
                <a:latin typeface="+mj-lt"/>
              </a:rPr>
              <a:t>It is estimated that more than 2000 million hectares of the world’s forest have been </a:t>
            </a:r>
            <a:r>
              <a:rPr lang="tr-TR" sz="1600" dirty="0" smtClean="0">
                <a:latin typeface="+mj-lt"/>
              </a:rPr>
              <a:t>degraded. As </a:t>
            </a:r>
            <a:r>
              <a:rPr lang="tr-TR" sz="1600" dirty="0">
                <a:latin typeface="+mj-lt"/>
              </a:rPr>
              <a:t>indicators of a degraded ecosystem can be shown decrease in biodiversity and productivity, </a:t>
            </a:r>
            <a:r>
              <a:rPr lang="tr-TR" sz="1600" dirty="0" err="1">
                <a:latin typeface="+mj-lt"/>
              </a:rPr>
              <a:t>loss</a:t>
            </a:r>
            <a:r>
              <a:rPr lang="tr-TR" sz="1600" dirty="0">
                <a:latin typeface="+mj-lt"/>
              </a:rPr>
              <a:t> of value in soil structure and </a:t>
            </a:r>
            <a:r>
              <a:rPr lang="tr-TR" sz="1600" dirty="0" smtClean="0">
                <a:latin typeface="+mj-lt"/>
              </a:rPr>
              <a:t>micro-environment.</a:t>
            </a:r>
          </a:p>
          <a:p>
            <a:pPr algn="just"/>
            <a:r>
              <a:rPr lang="tr-TR" sz="1600" dirty="0">
                <a:latin typeface="+mj-lt"/>
              </a:rPr>
              <a:t>A disturbed ecosystem refers to a supernatural system that is </a:t>
            </a:r>
            <a:r>
              <a:rPr lang="tr-TR" sz="1600" dirty="0">
                <a:solidFill>
                  <a:schemeClr val="tx2">
                    <a:lumMod val="75000"/>
                  </a:schemeClr>
                </a:solidFill>
                <a:latin typeface="+mj-lt"/>
              </a:rPr>
              <a:t>formed </a:t>
            </a:r>
            <a:r>
              <a:rPr lang="tr-TR" sz="1600" dirty="0">
                <a:latin typeface="+mj-lt"/>
              </a:rPr>
              <a:t>under natural or human-induced pressures. The primary causes of forest degradation are </a:t>
            </a:r>
            <a:r>
              <a:rPr lang="tr-TR" sz="1600" dirty="0">
                <a:solidFill>
                  <a:schemeClr val="accent1">
                    <a:lumMod val="50000"/>
                  </a:schemeClr>
                </a:solidFill>
                <a:latin typeface="+mj-lt"/>
              </a:rPr>
              <a:t>unsustainable exploitation wildfires, overgrazing, and the spread of invasive species or pests</a:t>
            </a:r>
            <a:r>
              <a:rPr lang="tr-TR" sz="1600" dirty="0">
                <a:latin typeface="+mj-lt"/>
              </a:rPr>
              <a:t>. </a:t>
            </a:r>
            <a:r>
              <a:rPr lang="en-US" sz="1600" dirty="0">
                <a:latin typeface="+mj-lt"/>
              </a:rPr>
              <a:t>In addition, sudden changes in the climate cause negative changes in vegetation and its distribution, accelerating the land degradation process and revealing new degradation patterns (permafrost thaw or biome shifts).Continuing land degradation triggers climate change through greenhouse gas emissions and reduced carbon uptake rates</a:t>
            </a:r>
            <a:r>
              <a:rPr lang="en-US" sz="1600" dirty="0" smtClean="0">
                <a:latin typeface="+mj-lt"/>
              </a:rPr>
              <a:t>.</a:t>
            </a:r>
            <a:endParaRPr lang="tr-TR" sz="1600" dirty="0">
              <a:latin typeface="+mj-lt"/>
            </a:endParaRPr>
          </a:p>
          <a:p>
            <a:pPr algn="just"/>
            <a:r>
              <a:rPr lang="tr-TR" sz="1600" dirty="0">
                <a:latin typeface="+mj-lt"/>
              </a:rPr>
              <a:t>It is urgently necessary to take advantage of natural recovery mechanisms to prevent irreversible degradation of the world and to preserve the multiple values ​​of productive </a:t>
            </a:r>
            <a:r>
              <a:rPr lang="tr-TR" sz="1600" dirty="0" smtClean="0">
                <a:latin typeface="+mj-lt"/>
              </a:rPr>
              <a:t>land. </a:t>
            </a:r>
            <a:r>
              <a:rPr lang="tr-TR" sz="1600" dirty="0">
                <a:latin typeface="+mj-lt"/>
              </a:rPr>
              <a:t>For this purpose, </a:t>
            </a:r>
            <a:r>
              <a:rPr lang="tr-TR" sz="1600" dirty="0">
                <a:solidFill>
                  <a:srgbClr val="FF0000"/>
                </a:solidFill>
                <a:latin typeface="+mj-lt"/>
              </a:rPr>
              <a:t>afforestation and rehabilitation </a:t>
            </a:r>
            <a:r>
              <a:rPr lang="tr-TR" sz="1600" dirty="0">
                <a:latin typeface="+mj-lt"/>
              </a:rPr>
              <a:t>are the most reliable methods to restore land productivity in such areas</a:t>
            </a:r>
            <a:r>
              <a:rPr lang="tr-TR" sz="1600" dirty="0" smtClean="0">
                <a:latin typeface="+mj-lt"/>
              </a:rPr>
              <a:t>.</a:t>
            </a:r>
            <a:r>
              <a:rPr lang="tr-TR" sz="1600" dirty="0">
                <a:latin typeface="+mj-lt"/>
              </a:rPr>
              <a:t> </a:t>
            </a:r>
            <a:endParaRPr lang="tr-TR" sz="1600" dirty="0" smtClean="0">
              <a:latin typeface="+mj-lt"/>
            </a:endParaRPr>
          </a:p>
          <a:p>
            <a:pPr algn="just"/>
            <a:r>
              <a:rPr lang="en-US" sz="1600" b="1" dirty="0">
                <a:solidFill>
                  <a:schemeClr val="tx2">
                    <a:lumMod val="75000"/>
                  </a:schemeClr>
                </a:solidFill>
                <a:latin typeface="+mj-lt"/>
              </a:rPr>
              <a:t>In this study, the adaptation of these clones to degraded areas in the world will be evaluated by using clones of monumental trees, which provide numerous beneficial ecosystem services for the development of all life forms</a:t>
            </a:r>
            <a:r>
              <a:rPr lang="en-US" sz="1600" dirty="0"/>
              <a:t>.</a:t>
            </a:r>
            <a:endParaRPr lang="tr-TR" sz="1600" dirty="0"/>
          </a:p>
        </p:txBody>
      </p:sp>
      <p:pic>
        <p:nvPicPr>
          <p:cNvPr id="4" name="Resim 3"/>
          <p:cNvPicPr>
            <a:picLocks noChangeAspect="1"/>
          </p:cNvPicPr>
          <p:nvPr/>
        </p:nvPicPr>
        <p:blipFill>
          <a:blip r:embed="rId2" cstate="print"/>
          <a:stretch>
            <a:fillRect/>
          </a:stretch>
        </p:blipFill>
        <p:spPr>
          <a:xfrm>
            <a:off x="5416029" y="115433"/>
            <a:ext cx="2380329" cy="1584000"/>
          </a:xfrm>
          <a:prstGeom prst="rect">
            <a:avLst/>
          </a:prstGeom>
        </p:spPr>
      </p:pic>
      <p:pic>
        <p:nvPicPr>
          <p:cNvPr id="5" name="Picture 4" descr="Dünya orman yangınlarıyla boğuşuyor - Son Dakika Haberleri"/>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02052" y="1893038"/>
            <a:ext cx="2439496" cy="15480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Resim 5"/>
          <p:cNvPicPr>
            <a:picLocks noChangeAspect="1"/>
          </p:cNvPicPr>
          <p:nvPr/>
        </p:nvPicPr>
        <p:blipFill>
          <a:blip r:embed="rId4" cstate="print"/>
          <a:stretch>
            <a:fillRect/>
          </a:stretch>
        </p:blipFill>
        <p:spPr>
          <a:xfrm>
            <a:off x="5431860" y="3565623"/>
            <a:ext cx="2439064" cy="1620000"/>
          </a:xfrm>
          <a:prstGeom prst="rect">
            <a:avLst/>
          </a:prstGeom>
        </p:spPr>
      </p:pic>
      <p:pic>
        <p:nvPicPr>
          <p:cNvPr id="7" name="Resim 6"/>
          <p:cNvPicPr>
            <a:picLocks noChangeAspect="1"/>
          </p:cNvPicPr>
          <p:nvPr/>
        </p:nvPicPr>
        <p:blipFill rotWithShape="1">
          <a:blip r:embed="rId5" cstate="print">
            <a:extLst>
              <a:ext uri="{28A0092B-C50C-407E-A947-70E740481C1C}">
                <a14:useLocalDpi xmlns:a14="http://schemas.microsoft.com/office/drawing/2010/main" xmlns="" val="0"/>
              </a:ext>
            </a:extLst>
          </a:blip>
          <a:srcRect l="5544" t="4000" r="2974" b="3991"/>
          <a:stretch/>
        </p:blipFill>
        <p:spPr>
          <a:xfrm>
            <a:off x="5446786" y="5346000"/>
            <a:ext cx="2447407" cy="1512000"/>
          </a:xfrm>
          <a:prstGeom prst="rect">
            <a:avLst/>
          </a:prstGeom>
          <a:ln>
            <a:noFill/>
          </a:ln>
          <a:effectLst>
            <a:outerShdw blurRad="292100" dist="139700" dir="2700000" algn="tl" rotWithShape="0">
              <a:srgbClr val="333333">
                <a:alpha val="65000"/>
              </a:srgbClr>
            </a:outerShdw>
          </a:effectLst>
        </p:spPr>
      </p:pic>
      <p:sp>
        <p:nvSpPr>
          <p:cNvPr id="9" name="Dikdörtgen 8"/>
          <p:cNvSpPr/>
          <p:nvPr/>
        </p:nvSpPr>
        <p:spPr>
          <a:xfrm>
            <a:off x="5325687" y="1682864"/>
            <a:ext cx="2259723" cy="261610"/>
          </a:xfrm>
          <a:prstGeom prst="rect">
            <a:avLst/>
          </a:prstGeom>
        </p:spPr>
        <p:txBody>
          <a:bodyPr wrap="square">
            <a:spAutoFit/>
          </a:bodyPr>
          <a:lstStyle/>
          <a:p>
            <a:r>
              <a:rPr lang="en-US" sz="1100" dirty="0">
                <a:solidFill>
                  <a:schemeClr val="tx2">
                    <a:lumMod val="75000"/>
                  </a:schemeClr>
                </a:solidFill>
              </a:rPr>
              <a:t>Fig. </a:t>
            </a:r>
            <a:r>
              <a:rPr lang="tr-TR" sz="1100" dirty="0" smtClean="0">
                <a:solidFill>
                  <a:schemeClr val="tx2">
                    <a:lumMod val="75000"/>
                  </a:schemeClr>
                </a:solidFill>
              </a:rPr>
              <a:t>1 </a:t>
            </a:r>
            <a:r>
              <a:rPr lang="tr-TR" sz="1100" dirty="0"/>
              <a:t>U</a:t>
            </a:r>
            <a:r>
              <a:rPr lang="tr-TR" sz="1100" dirty="0" smtClean="0"/>
              <a:t>nsustainable </a:t>
            </a:r>
            <a:r>
              <a:rPr lang="tr-TR" sz="1100" dirty="0" smtClean="0">
                <a:solidFill>
                  <a:schemeClr val="tx2">
                    <a:lumMod val="75000"/>
                  </a:schemeClr>
                </a:solidFill>
              </a:rPr>
              <a:t>exploitation</a:t>
            </a:r>
            <a:endParaRPr lang="tr-TR" sz="1100" dirty="0">
              <a:solidFill>
                <a:schemeClr val="tx2">
                  <a:lumMod val="75000"/>
                </a:schemeClr>
              </a:solidFill>
            </a:endParaRPr>
          </a:p>
        </p:txBody>
      </p:sp>
      <p:sp>
        <p:nvSpPr>
          <p:cNvPr id="10" name="Dikdörtgen 9"/>
          <p:cNvSpPr/>
          <p:nvPr/>
        </p:nvSpPr>
        <p:spPr>
          <a:xfrm>
            <a:off x="5325874" y="3372526"/>
            <a:ext cx="1344615" cy="261610"/>
          </a:xfrm>
          <a:prstGeom prst="rect">
            <a:avLst/>
          </a:prstGeom>
        </p:spPr>
        <p:txBody>
          <a:bodyPr wrap="square">
            <a:spAutoFit/>
          </a:bodyPr>
          <a:lstStyle/>
          <a:p>
            <a:r>
              <a:rPr lang="en-US" sz="1100" dirty="0">
                <a:solidFill>
                  <a:schemeClr val="tx2">
                    <a:lumMod val="75000"/>
                  </a:schemeClr>
                </a:solidFill>
              </a:rPr>
              <a:t>Fig. </a:t>
            </a:r>
            <a:r>
              <a:rPr lang="tr-TR" sz="1100" dirty="0" smtClean="0">
                <a:solidFill>
                  <a:schemeClr val="tx2">
                    <a:lumMod val="75000"/>
                  </a:schemeClr>
                </a:solidFill>
              </a:rPr>
              <a:t>2 </a:t>
            </a:r>
            <a:r>
              <a:rPr lang="tr-TR" sz="1100" dirty="0">
                <a:solidFill>
                  <a:schemeClr val="tx2">
                    <a:lumMod val="75000"/>
                  </a:schemeClr>
                </a:solidFill>
              </a:rPr>
              <a:t>W</a:t>
            </a:r>
            <a:r>
              <a:rPr lang="tr-TR" sz="1100" dirty="0" smtClean="0">
                <a:solidFill>
                  <a:schemeClr val="tx2">
                    <a:lumMod val="75000"/>
                  </a:schemeClr>
                </a:solidFill>
              </a:rPr>
              <a:t>ildfires</a:t>
            </a:r>
            <a:endParaRPr lang="tr-TR" sz="1100" dirty="0">
              <a:solidFill>
                <a:schemeClr val="tx2">
                  <a:lumMod val="75000"/>
                </a:schemeClr>
              </a:solidFill>
            </a:endParaRPr>
          </a:p>
        </p:txBody>
      </p:sp>
      <p:sp>
        <p:nvSpPr>
          <p:cNvPr id="11" name="Dikdörtgen 10"/>
          <p:cNvSpPr/>
          <p:nvPr/>
        </p:nvSpPr>
        <p:spPr>
          <a:xfrm>
            <a:off x="5325874" y="5135007"/>
            <a:ext cx="1344615" cy="261610"/>
          </a:xfrm>
          <a:prstGeom prst="rect">
            <a:avLst/>
          </a:prstGeom>
        </p:spPr>
        <p:txBody>
          <a:bodyPr wrap="square">
            <a:spAutoFit/>
          </a:bodyPr>
          <a:lstStyle/>
          <a:p>
            <a:r>
              <a:rPr lang="en-US" sz="1100" dirty="0">
                <a:solidFill>
                  <a:schemeClr val="tx2">
                    <a:lumMod val="75000"/>
                  </a:schemeClr>
                </a:solidFill>
              </a:rPr>
              <a:t>Fig. </a:t>
            </a:r>
            <a:r>
              <a:rPr lang="tr-TR" sz="1100" dirty="0" smtClean="0">
                <a:solidFill>
                  <a:schemeClr val="tx2">
                    <a:lumMod val="75000"/>
                  </a:schemeClr>
                </a:solidFill>
              </a:rPr>
              <a:t>3 Desertification</a:t>
            </a:r>
            <a:endParaRPr lang="tr-TR" sz="1100" dirty="0">
              <a:solidFill>
                <a:schemeClr val="tx2">
                  <a:lumMod val="75000"/>
                </a:schemeClr>
              </a:solidFill>
            </a:endParaRPr>
          </a:p>
        </p:txBody>
      </p:sp>
    </p:spTree>
    <p:extLst>
      <p:ext uri="{BB962C8B-B14F-4D97-AF65-F5344CB8AC3E}">
        <p14:creationId xmlns:p14="http://schemas.microsoft.com/office/powerpoint/2010/main" xmlns="" val="2812816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1759" y="626725"/>
            <a:ext cx="8634334" cy="1325563"/>
          </a:xfrm>
        </p:spPr>
        <p:txBody>
          <a:bodyPr>
            <a:normAutofit/>
          </a:bodyPr>
          <a:lstStyle/>
          <a:p>
            <a:r>
              <a:rPr lang="tr-TR" sz="1800" dirty="0"/>
              <a:t>Monumental trees are some of the most iconic biota on earth and are integral parts of many terrestrial ecosystems including those in </a:t>
            </a:r>
            <a:r>
              <a:rPr lang="tr-TR" sz="1800" dirty="0">
                <a:solidFill>
                  <a:srgbClr val="FF0000"/>
                </a:solidFill>
              </a:rPr>
              <a:t>tropical, temperate and boreal forests, deserts, savannas, agro-ecological areas, and urban </a:t>
            </a:r>
            <a:r>
              <a:rPr lang="tr-TR" sz="1800" dirty="0" smtClean="0">
                <a:solidFill>
                  <a:srgbClr val="FF0000"/>
                </a:solidFill>
              </a:rPr>
              <a:t>environments.</a:t>
            </a:r>
            <a:endParaRPr lang="tr-TR" sz="1800" dirty="0"/>
          </a:p>
        </p:txBody>
      </p:sp>
      <p:pic>
        <p:nvPicPr>
          <p:cNvPr id="1026" name="Picture 2" descr="https://www.aa.com.tr/uploads/userFiles/d3e453f6-588f-43e5-9099-582b22558014/Tree.jpg"/>
          <p:cNvPicPr>
            <a:picLocks noGrp="1" noChangeAspect="1" noChangeArrowheads="1"/>
          </p:cNvPicPr>
          <p:nvPr>
            <p:ph idx="1"/>
          </p:nvPr>
        </p:nvPicPr>
        <p:blipFill rotWithShape="1">
          <a:blip r:embed="rId2" cstate="print">
            <a:extLst>
              <a:ext uri="{28A0092B-C50C-407E-A947-70E740481C1C}">
                <a14:useLocalDpi xmlns:a14="http://schemas.microsoft.com/office/drawing/2010/main" xmlns="" val="0"/>
              </a:ext>
            </a:extLst>
          </a:blip>
          <a:srcRect t="5886" b="2155"/>
          <a:stretch/>
        </p:blipFill>
        <p:spPr bwMode="auto">
          <a:xfrm>
            <a:off x="107504" y="1925360"/>
            <a:ext cx="8928992" cy="493264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rgbClr val="FFFFFF"/>
                </a:solidFill>
              </a14:hiddenFill>
            </a:ext>
          </a:extLst>
        </p:spPr>
      </p:pic>
      <p:sp>
        <p:nvSpPr>
          <p:cNvPr id="5" name="Unvan 1"/>
          <p:cNvSpPr txBox="1">
            <a:spLocks/>
          </p:cNvSpPr>
          <p:nvPr/>
        </p:nvSpPr>
        <p:spPr>
          <a:xfrm>
            <a:off x="1763688" y="-200819"/>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tr-TR" sz="3600" b="1" dirty="0" smtClean="0"/>
              <a:t>WHY MONUMENTAL TREE?</a:t>
            </a:r>
            <a:endParaRPr lang="tr-TR" b="1" dirty="0"/>
          </a:p>
        </p:txBody>
      </p:sp>
    </p:spTree>
    <p:extLst>
      <p:ext uri="{BB962C8B-B14F-4D97-AF65-F5344CB8AC3E}">
        <p14:creationId xmlns:p14="http://schemas.microsoft.com/office/powerpoint/2010/main" xmlns="" val="382182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2191" y="811740"/>
            <a:ext cx="4912097" cy="4918942"/>
          </a:xfrm>
        </p:spPr>
        <p:txBody>
          <a:bodyPr/>
          <a:lstStyle/>
          <a:p>
            <a:pPr algn="just"/>
            <a:r>
              <a:rPr lang="tr-TR" sz="1600" dirty="0">
                <a:solidFill>
                  <a:srgbClr val="000000"/>
                </a:solidFill>
                <a:latin typeface="+mj-lt"/>
                <a:ea typeface="Times New Roman" panose="02020603050405020304" pitchFamily="18" charset="0"/>
                <a:cs typeface="+mj-cs"/>
              </a:rPr>
              <a:t>Among these trees, Monument Great Basin Bristlecone pines grew in rocky harsh field </a:t>
            </a:r>
            <a:r>
              <a:rPr lang="tr-TR" sz="1600" dirty="0" smtClean="0">
                <a:solidFill>
                  <a:srgbClr val="000000"/>
                </a:solidFill>
                <a:latin typeface="+mj-lt"/>
                <a:ea typeface="Times New Roman" panose="02020603050405020304" pitchFamily="18" charset="0"/>
                <a:cs typeface="+mj-cs"/>
              </a:rPr>
              <a:t>conditions</a:t>
            </a:r>
            <a:r>
              <a:rPr lang="tr-TR" sz="1600" dirty="0" smtClean="0">
                <a:solidFill>
                  <a:prstClr val="black"/>
                </a:solidFill>
                <a:latin typeface="+mj-lt"/>
                <a:ea typeface="Calibri" panose="020F0502020204030204" pitchFamily="34" charset="0"/>
                <a:cs typeface="+mj-cs"/>
              </a:rPr>
              <a:t>, </a:t>
            </a:r>
            <a:r>
              <a:rPr lang="tr-TR" sz="1600" dirty="0">
                <a:solidFill>
                  <a:srgbClr val="000000"/>
                </a:solidFill>
                <a:latin typeface="+mj-lt"/>
                <a:ea typeface="Times New Roman" panose="02020603050405020304" pitchFamily="18" charset="0"/>
                <a:cs typeface="+mj-cs"/>
              </a:rPr>
              <a:t>while Giant sequoia (</a:t>
            </a:r>
            <a:r>
              <a:rPr lang="tr-TR" sz="1600" i="1" dirty="0">
                <a:solidFill>
                  <a:srgbClr val="000000"/>
                </a:solidFill>
                <a:latin typeface="+mj-lt"/>
                <a:ea typeface="Times New Roman" panose="02020603050405020304" pitchFamily="18" charset="0"/>
                <a:cs typeface="+mj-cs"/>
              </a:rPr>
              <a:t>Sequoiadendron giganteum</a:t>
            </a:r>
            <a:r>
              <a:rPr lang="tr-TR" sz="1600" dirty="0">
                <a:solidFill>
                  <a:srgbClr val="000000"/>
                </a:solidFill>
                <a:latin typeface="+mj-lt"/>
                <a:ea typeface="Times New Roman" panose="02020603050405020304" pitchFamily="18" charset="0"/>
                <a:cs typeface="+mj-cs"/>
              </a:rPr>
              <a:t>) reached monumental dimensions in fertile field </a:t>
            </a:r>
            <a:r>
              <a:rPr lang="tr-TR" sz="1600" dirty="0" smtClean="0">
                <a:solidFill>
                  <a:srgbClr val="000000"/>
                </a:solidFill>
                <a:latin typeface="+mj-lt"/>
                <a:ea typeface="Times New Roman" panose="02020603050405020304" pitchFamily="18" charset="0"/>
                <a:cs typeface="+mj-cs"/>
              </a:rPr>
              <a:t>conditions. (Fig.4-Fig.5). Thus</a:t>
            </a:r>
            <a:r>
              <a:rPr lang="tr-TR" sz="1600" dirty="0">
                <a:solidFill>
                  <a:srgbClr val="000000"/>
                </a:solidFill>
                <a:latin typeface="+mj-lt"/>
                <a:ea typeface="Times New Roman" panose="02020603050405020304" pitchFamily="18" charset="0"/>
                <a:cs typeface="+mj-cs"/>
              </a:rPr>
              <a:t>, the two most famous of oldsters, whose natural ranges are separated by just a few miles, follow divergent strategies for living a long time.</a:t>
            </a:r>
            <a:r>
              <a:rPr lang="tr-TR" sz="1600" dirty="0">
                <a:solidFill>
                  <a:prstClr val="black"/>
                </a:solidFill>
                <a:latin typeface="+mj-lt"/>
                <a:ea typeface="+mj-ea"/>
                <a:cs typeface="+mj-cs"/>
              </a:rPr>
              <a:t/>
            </a:r>
            <a:br>
              <a:rPr lang="tr-TR" sz="1600" dirty="0">
                <a:solidFill>
                  <a:prstClr val="black"/>
                </a:solidFill>
                <a:latin typeface="+mj-lt"/>
                <a:ea typeface="+mj-ea"/>
                <a:cs typeface="+mj-cs"/>
              </a:rPr>
            </a:br>
            <a:endParaRPr lang="tr-TR" dirty="0">
              <a:latin typeface="+mj-lt"/>
            </a:endParaRPr>
          </a:p>
        </p:txBody>
      </p:sp>
      <p:sp>
        <p:nvSpPr>
          <p:cNvPr id="4" name="AutoShape 6" descr="The Past and the Future of the Earth's Oldest Trees | The New York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8" descr="The Past and the Future of the Earth's Oldest Trees | The New York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84" name="Picture 12" descr="The Past and the Future of the Earth's Oldest Trees | The New Yorke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8561" r="13671" b="8561"/>
          <a:stretch/>
        </p:blipFill>
        <p:spPr bwMode="auto">
          <a:xfrm>
            <a:off x="765175" y="2564904"/>
            <a:ext cx="4862059" cy="316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AutoShape 18" descr="Giant Sequoia trees (sequoiadendron giganteum) in Sequoia National Park,  California, USA, Stock Photo, Picture And Low Budget Royalty Free Image.  Pic. ESY-043118741 | agefotostoc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0" descr="Giant Sequoia trees (sequoiadendron giganteum) in Sequoia National Park,  California, USA, Stock Photo, Picture And Low Budget Royalty Free Image.  Pic. ESY-043118741 | agefotostoc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 name="AutoShape 20" descr="Giant Sequoia trees (sequoiadendron giganteum) in Sequoia National Park,  California, USA, Stock Photo, Picture And Low Budget Royalty Free Image.  Pic. ESY-043118741 | agefotostoc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94" name="Picture 22" descr="I enjoyed visiting often when growing up | Sherman tree, Tree, Beautiful  tre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4282" y="769938"/>
            <a:ext cx="2511245" cy="496296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Dikdörtgen 8"/>
          <p:cNvSpPr/>
          <p:nvPr/>
        </p:nvSpPr>
        <p:spPr>
          <a:xfrm>
            <a:off x="622574" y="5778126"/>
            <a:ext cx="3143938" cy="276999"/>
          </a:xfrm>
          <a:prstGeom prst="rect">
            <a:avLst/>
          </a:prstGeom>
        </p:spPr>
        <p:txBody>
          <a:bodyPr wrap="none">
            <a:spAutoFit/>
          </a:bodyPr>
          <a:lstStyle/>
          <a:p>
            <a:r>
              <a:rPr lang="tr-TR" sz="1200" dirty="0" smtClean="0">
                <a:solidFill>
                  <a:srgbClr val="000000"/>
                </a:solidFill>
                <a:ea typeface="Times New Roman" panose="02020603050405020304" pitchFamily="18" charset="0"/>
              </a:rPr>
              <a:t>Fig.4  Monument </a:t>
            </a:r>
            <a:r>
              <a:rPr lang="tr-TR" sz="1200" dirty="0">
                <a:solidFill>
                  <a:srgbClr val="000000"/>
                </a:solidFill>
                <a:ea typeface="Times New Roman" panose="02020603050405020304" pitchFamily="18" charset="0"/>
              </a:rPr>
              <a:t>Great Basin Bristlecone pines </a:t>
            </a:r>
            <a:endParaRPr lang="tr-TR" sz="1200" dirty="0"/>
          </a:p>
        </p:txBody>
      </p:sp>
      <p:sp>
        <p:nvSpPr>
          <p:cNvPr id="17" name="Dikdörtgen 16"/>
          <p:cNvSpPr/>
          <p:nvPr/>
        </p:nvSpPr>
        <p:spPr>
          <a:xfrm>
            <a:off x="5815338" y="5707952"/>
            <a:ext cx="3328662" cy="292388"/>
          </a:xfrm>
          <a:prstGeom prst="rect">
            <a:avLst/>
          </a:prstGeom>
        </p:spPr>
        <p:txBody>
          <a:bodyPr wrap="square">
            <a:spAutoFit/>
          </a:bodyPr>
          <a:lstStyle/>
          <a:p>
            <a:r>
              <a:rPr lang="tr-TR" sz="1200" dirty="0" smtClean="0">
                <a:solidFill>
                  <a:srgbClr val="000000"/>
                </a:solidFill>
                <a:ea typeface="Times New Roman" panose="02020603050405020304" pitchFamily="18" charset="0"/>
              </a:rPr>
              <a:t>Fig. 5 Giant sequoia (</a:t>
            </a:r>
            <a:r>
              <a:rPr lang="tr-TR" sz="1200" i="1" dirty="0" smtClean="0">
                <a:solidFill>
                  <a:srgbClr val="000000"/>
                </a:solidFill>
                <a:ea typeface="Times New Roman" panose="02020603050405020304" pitchFamily="18" charset="0"/>
              </a:rPr>
              <a:t>Sequoiadendron giganteum</a:t>
            </a:r>
            <a:r>
              <a:rPr lang="tr-TR" sz="1300" dirty="0" smtClean="0">
                <a:solidFill>
                  <a:srgbClr val="000000"/>
                </a:solidFill>
                <a:ea typeface="Times New Roman" panose="02020603050405020304" pitchFamily="18" charset="0"/>
              </a:rPr>
              <a:t>) </a:t>
            </a:r>
            <a:endParaRPr lang="tr-TR" sz="1300" dirty="0"/>
          </a:p>
        </p:txBody>
      </p:sp>
    </p:spTree>
    <p:extLst>
      <p:ext uri="{BB962C8B-B14F-4D97-AF65-F5344CB8AC3E}">
        <p14:creationId xmlns:p14="http://schemas.microsoft.com/office/powerpoint/2010/main" xmlns="" val="3229377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Resim 17"/>
          <p:cNvPicPr>
            <a:picLocks noChangeAspect="1"/>
          </p:cNvPicPr>
          <p:nvPr/>
        </p:nvPicPr>
        <p:blipFill>
          <a:blip r:embed="rId2" cstate="print"/>
          <a:stretch>
            <a:fillRect/>
          </a:stretch>
        </p:blipFill>
        <p:spPr>
          <a:xfrm>
            <a:off x="5865781" y="3041971"/>
            <a:ext cx="3024336" cy="2844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İçerik Yer Tutucusu 2"/>
          <p:cNvSpPr>
            <a:spLocks noGrp="1"/>
          </p:cNvSpPr>
          <p:nvPr>
            <p:ph idx="1"/>
          </p:nvPr>
        </p:nvSpPr>
        <p:spPr>
          <a:xfrm>
            <a:off x="251520" y="626051"/>
            <a:ext cx="5328592" cy="4351338"/>
          </a:xfrm>
        </p:spPr>
        <p:txBody>
          <a:bodyPr>
            <a:normAutofit fontScale="92500" lnSpcReduction="20000"/>
          </a:bodyPr>
          <a:lstStyle/>
          <a:p>
            <a:pPr marL="0" indent="0" algn="just">
              <a:buNone/>
            </a:pPr>
            <a:r>
              <a:rPr lang="tr-TR" sz="1800" dirty="0">
                <a:latin typeface="+mj-lt"/>
              </a:rPr>
              <a:t>1. The most important creatures that adapt to the changing and developing climate in the world are the monumental trees in the </a:t>
            </a:r>
            <a:r>
              <a:rPr lang="tr-TR" sz="1800" dirty="0" smtClean="0">
                <a:latin typeface="+mj-lt"/>
              </a:rPr>
              <a:t>forests.</a:t>
            </a:r>
            <a:r>
              <a:rPr lang="tr-TR" sz="1800" dirty="0">
                <a:latin typeface="+mj-lt"/>
              </a:rPr>
              <a:t> It has different mechanisms that improve land efficiency and productivity by adapting to the extreme or degraded conditions of the area it is in</a:t>
            </a:r>
            <a:r>
              <a:rPr lang="tr-TR" sz="1800" dirty="0" smtClean="0">
                <a:latin typeface="+mj-lt"/>
              </a:rPr>
              <a:t>. </a:t>
            </a:r>
            <a:r>
              <a:rPr lang="tr-TR" sz="1800" dirty="0">
                <a:latin typeface="+mj-lt"/>
              </a:rPr>
              <a:t>These trees have survived in many stages, from all kinds of climate changes to changes in the surrounding stand structure, in their growth environment for thousands of </a:t>
            </a:r>
            <a:r>
              <a:rPr lang="tr-TR" sz="1800" dirty="0" smtClean="0">
                <a:latin typeface="+mj-lt"/>
              </a:rPr>
              <a:t>years. Mature </a:t>
            </a:r>
            <a:r>
              <a:rPr lang="tr-TR" sz="1800" dirty="0">
                <a:latin typeface="+mj-lt"/>
              </a:rPr>
              <a:t>forests and trees are important tools in the fight against desertification, they are in many cases the only creatures standing against the unstoppable advance of the </a:t>
            </a:r>
            <a:r>
              <a:rPr lang="tr-TR" sz="1800" dirty="0" smtClean="0">
                <a:latin typeface="+mj-lt"/>
              </a:rPr>
              <a:t>desert.</a:t>
            </a:r>
          </a:p>
          <a:p>
            <a:pPr marL="0" indent="0" algn="just">
              <a:buNone/>
            </a:pPr>
            <a:r>
              <a:rPr lang="tr-TR" sz="1800" dirty="0" smtClean="0">
                <a:latin typeface="+mj-lt"/>
              </a:rPr>
              <a:t>2. They </a:t>
            </a:r>
            <a:r>
              <a:rPr lang="tr-TR" sz="1800" dirty="0">
                <a:latin typeface="+mj-lt"/>
              </a:rPr>
              <a:t>are in harmony with the ecosystem in which they live and have features that help control soil erosion, such as deep rooting or low water use. </a:t>
            </a:r>
          </a:p>
          <a:p>
            <a:pPr marL="0" indent="0" algn="just">
              <a:buNone/>
            </a:pPr>
            <a:r>
              <a:rPr lang="tr-TR" sz="1800" dirty="0" smtClean="0">
                <a:latin typeface="+mj-lt"/>
              </a:rPr>
              <a:t>3. They </a:t>
            </a:r>
            <a:r>
              <a:rPr lang="tr-TR" sz="1800" dirty="0">
                <a:latin typeface="+mj-lt"/>
              </a:rPr>
              <a:t>are singled out by age, their small numbers and restricted distribution, regardless of the priority of its species, being confers as </a:t>
            </a:r>
            <a:r>
              <a:rPr lang="tr-TR" sz="1800" dirty="0">
                <a:solidFill>
                  <a:schemeClr val="accent1">
                    <a:lumMod val="50000"/>
                  </a:schemeClr>
                </a:solidFill>
                <a:latin typeface="+mj-lt"/>
              </a:rPr>
              <a:t>guarantors of the provision of seeds and vegetative material very suitable</a:t>
            </a:r>
            <a:r>
              <a:rPr lang="tr-TR" sz="1800" dirty="0">
                <a:latin typeface="+mj-lt"/>
              </a:rPr>
              <a:t>, with which contribute to natural forest </a:t>
            </a:r>
            <a:r>
              <a:rPr lang="tr-TR" sz="1800" dirty="0" smtClean="0">
                <a:latin typeface="+mj-lt"/>
              </a:rPr>
              <a:t>regeneration (Fig.7).</a:t>
            </a:r>
            <a:endParaRPr lang="tr-TR" sz="1800" dirty="0">
              <a:latin typeface="+mj-lt"/>
            </a:endParaRPr>
          </a:p>
        </p:txBody>
      </p:sp>
      <p:sp>
        <p:nvSpPr>
          <p:cNvPr id="4" name="Dikdörtgen 3"/>
          <p:cNvSpPr/>
          <p:nvPr/>
        </p:nvSpPr>
        <p:spPr>
          <a:xfrm>
            <a:off x="251520" y="0"/>
            <a:ext cx="5265352" cy="646331"/>
          </a:xfrm>
          <a:prstGeom prst="rect">
            <a:avLst/>
          </a:prstGeom>
        </p:spPr>
        <p:txBody>
          <a:bodyPr wrap="none">
            <a:spAutoFit/>
          </a:bodyPr>
          <a:lstStyle/>
          <a:p>
            <a:r>
              <a:rPr lang="tr-TR" sz="3600" dirty="0">
                <a:latin typeface="+mj-lt"/>
                <a:ea typeface="+mj-ea"/>
                <a:cs typeface="+mj-cs"/>
              </a:rPr>
              <a:t>WHY MONUMENTAL TREE?</a:t>
            </a:r>
          </a:p>
        </p:txBody>
      </p:sp>
      <p:sp>
        <p:nvSpPr>
          <p:cNvPr id="2" name="Dikdörtgen 1"/>
          <p:cNvSpPr/>
          <p:nvPr/>
        </p:nvSpPr>
        <p:spPr>
          <a:xfrm>
            <a:off x="251520" y="6572907"/>
            <a:ext cx="3756156" cy="261610"/>
          </a:xfrm>
          <a:prstGeom prst="rect">
            <a:avLst/>
          </a:prstGeom>
        </p:spPr>
        <p:txBody>
          <a:bodyPr wrap="none">
            <a:spAutoFit/>
          </a:bodyPr>
          <a:lstStyle/>
          <a:p>
            <a:r>
              <a:rPr lang="tr-TR" sz="1100" dirty="0" smtClean="0"/>
              <a:t>Fig. 7 S</a:t>
            </a:r>
            <a:r>
              <a:rPr lang="en-US" sz="1100" dirty="0" smtClean="0"/>
              <a:t>eed </a:t>
            </a:r>
            <a:r>
              <a:rPr lang="en-US" sz="1100" dirty="0"/>
              <a:t>and vegetative material of the monument Yew tree</a:t>
            </a:r>
            <a:endParaRPr lang="tr-TR" sz="1100" dirty="0"/>
          </a:p>
        </p:txBody>
      </p:sp>
      <p:sp>
        <p:nvSpPr>
          <p:cNvPr id="11" name="Dikdörtgen 10"/>
          <p:cNvSpPr/>
          <p:nvPr/>
        </p:nvSpPr>
        <p:spPr>
          <a:xfrm>
            <a:off x="5748548" y="5944397"/>
            <a:ext cx="2973548" cy="276999"/>
          </a:xfrm>
          <a:prstGeom prst="rect">
            <a:avLst/>
          </a:prstGeom>
        </p:spPr>
        <p:txBody>
          <a:bodyPr wrap="square">
            <a:spAutoFit/>
          </a:bodyPr>
          <a:lstStyle/>
          <a:p>
            <a:pPr algn="just"/>
            <a:r>
              <a:rPr lang="tr-TR" sz="1200" dirty="0" smtClean="0">
                <a:solidFill>
                  <a:srgbClr val="000000"/>
                </a:solidFill>
                <a:ea typeface="Times New Roman" panose="02020603050405020304" pitchFamily="18" charset="0"/>
              </a:rPr>
              <a:t>Fig. 6  Turkey –Yew (</a:t>
            </a:r>
            <a:r>
              <a:rPr lang="tr-TR" sz="1200" i="1" dirty="0" smtClean="0">
                <a:solidFill>
                  <a:srgbClr val="000000"/>
                </a:solidFill>
                <a:ea typeface="Times New Roman" panose="02020603050405020304" pitchFamily="18" charset="0"/>
              </a:rPr>
              <a:t>Taxus baccata </a:t>
            </a:r>
            <a:r>
              <a:rPr lang="tr-TR" sz="1200" dirty="0" smtClean="0">
                <a:solidFill>
                  <a:srgbClr val="000000"/>
                </a:solidFill>
                <a:ea typeface="Times New Roman" panose="02020603050405020304" pitchFamily="18" charset="0"/>
              </a:rPr>
              <a:t>L.)-  4118  </a:t>
            </a:r>
            <a:endParaRPr lang="tr-TR" sz="1200" dirty="0"/>
          </a:p>
        </p:txBody>
      </p:sp>
      <p:pic>
        <p:nvPicPr>
          <p:cNvPr id="15" name="Resim 14"/>
          <p:cNvPicPr>
            <a:picLocks noChangeAspect="1"/>
          </p:cNvPicPr>
          <p:nvPr/>
        </p:nvPicPr>
        <p:blipFill>
          <a:blip r:embed="rId3" cstate="print"/>
          <a:stretch>
            <a:fillRect/>
          </a:stretch>
        </p:blipFill>
        <p:spPr>
          <a:xfrm>
            <a:off x="2425854" y="4578404"/>
            <a:ext cx="1927111" cy="2160000"/>
          </a:xfrm>
          <a:prstGeom prst="rect">
            <a:avLst/>
          </a:prstGeom>
        </p:spPr>
      </p:pic>
      <p:pic>
        <p:nvPicPr>
          <p:cNvPr id="17" name="Picture 8" descr="İlgili resim"/>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77" t="2476" r="-177" b="-3334"/>
          <a:stretch/>
        </p:blipFill>
        <p:spPr bwMode="auto">
          <a:xfrm>
            <a:off x="5774917" y="726643"/>
            <a:ext cx="3189572" cy="21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Dikdörtgen 5"/>
          <p:cNvSpPr/>
          <p:nvPr/>
        </p:nvSpPr>
        <p:spPr>
          <a:xfrm>
            <a:off x="6372200" y="3599292"/>
            <a:ext cx="4572000" cy="1615827"/>
          </a:xfrm>
          <a:prstGeom prst="rect">
            <a:avLst/>
          </a:prstGeom>
        </p:spPr>
        <p:txBody>
          <a:bodyPr>
            <a:spAutoFit/>
          </a:bodyPr>
          <a:lstStyle/>
          <a:p>
            <a:r>
              <a:rPr lang="tr-TR" sz="900" dirty="0">
                <a:solidFill>
                  <a:schemeClr val="bg1"/>
                </a:solidFill>
              </a:rPr>
              <a:t>COMMON YEW(</a:t>
            </a:r>
            <a:r>
              <a:rPr lang="tr-TR" sz="900" i="1" dirty="0">
                <a:solidFill>
                  <a:schemeClr val="bg1"/>
                </a:solidFill>
              </a:rPr>
              <a:t>Taxus baccata </a:t>
            </a:r>
            <a:r>
              <a:rPr lang="tr-TR" sz="900" dirty="0">
                <a:solidFill>
                  <a:schemeClr val="bg1"/>
                </a:solidFill>
              </a:rPr>
              <a:t>L</a:t>
            </a:r>
            <a:r>
              <a:rPr lang="tr-TR" sz="900" i="1" dirty="0">
                <a:solidFill>
                  <a:schemeClr val="bg1"/>
                </a:solidFill>
              </a:rPr>
              <a:t>.</a:t>
            </a:r>
            <a:r>
              <a:rPr lang="tr-TR" sz="900" dirty="0">
                <a:solidFill>
                  <a:schemeClr val="bg1"/>
                </a:solidFill>
              </a:rPr>
              <a:t>)</a:t>
            </a:r>
            <a:br>
              <a:rPr lang="tr-TR" sz="900" dirty="0">
                <a:solidFill>
                  <a:schemeClr val="bg1"/>
                </a:solidFill>
              </a:rPr>
            </a:br>
            <a:r>
              <a:rPr lang="tr-TR" sz="900" dirty="0">
                <a:solidFill>
                  <a:schemeClr val="bg1"/>
                </a:solidFill>
              </a:rPr>
              <a:t>Age: </a:t>
            </a:r>
            <a:r>
              <a:rPr lang="tr-TR" sz="900" dirty="0" smtClean="0">
                <a:solidFill>
                  <a:schemeClr val="bg1"/>
                </a:solidFill>
              </a:rPr>
              <a:t>4118</a:t>
            </a:r>
            <a:r>
              <a:rPr lang="tr-TR" sz="900" dirty="0">
                <a:solidFill>
                  <a:schemeClr val="bg1"/>
                </a:solidFill>
              </a:rPr>
              <a:t/>
            </a:r>
            <a:br>
              <a:rPr lang="tr-TR" sz="900" dirty="0">
                <a:solidFill>
                  <a:schemeClr val="bg1"/>
                </a:solidFill>
              </a:rPr>
            </a:br>
            <a:r>
              <a:rPr lang="tr-TR" sz="900" dirty="0">
                <a:solidFill>
                  <a:schemeClr val="bg1"/>
                </a:solidFill>
              </a:rPr>
              <a:t>	</a:t>
            </a:r>
          </a:p>
          <a:p>
            <a:r>
              <a:rPr lang="tr-TR" sz="900" dirty="0" err="1">
                <a:solidFill>
                  <a:schemeClr val="bg1"/>
                </a:solidFill>
              </a:rPr>
              <a:t>Length</a:t>
            </a:r>
            <a:r>
              <a:rPr lang="tr-TR" sz="900" dirty="0">
                <a:solidFill>
                  <a:schemeClr val="bg1"/>
                </a:solidFill>
              </a:rPr>
              <a:t>(m): 25.50</a:t>
            </a:r>
            <a:br>
              <a:rPr lang="tr-TR" sz="900" dirty="0">
                <a:solidFill>
                  <a:schemeClr val="bg1"/>
                </a:solidFill>
              </a:rPr>
            </a:br>
            <a:r>
              <a:rPr lang="tr-TR" sz="900" dirty="0">
                <a:solidFill>
                  <a:schemeClr val="bg1"/>
                </a:solidFill>
              </a:rPr>
              <a:t>Ç1.30(m): 7.70</a:t>
            </a:r>
            <a:br>
              <a:rPr lang="tr-TR" sz="900" dirty="0">
                <a:solidFill>
                  <a:schemeClr val="bg1"/>
                </a:solidFill>
              </a:rPr>
            </a:br>
            <a:r>
              <a:rPr lang="tr-TR" sz="900" dirty="0">
                <a:solidFill>
                  <a:schemeClr val="bg1"/>
                </a:solidFill>
              </a:rPr>
              <a:t>D1.30(m): 2.45</a:t>
            </a:r>
            <a:br>
              <a:rPr lang="tr-TR" sz="900" dirty="0">
                <a:solidFill>
                  <a:schemeClr val="bg1"/>
                </a:solidFill>
              </a:rPr>
            </a:br>
            <a:r>
              <a:rPr lang="tr-TR" sz="900" dirty="0">
                <a:solidFill>
                  <a:schemeClr val="bg1"/>
                </a:solidFill>
              </a:rPr>
              <a:t/>
            </a:r>
            <a:br>
              <a:rPr lang="tr-TR" sz="900" dirty="0">
                <a:solidFill>
                  <a:schemeClr val="bg1"/>
                </a:solidFill>
              </a:rPr>
            </a:br>
            <a:r>
              <a:rPr lang="tr-TR" sz="900" dirty="0">
                <a:solidFill>
                  <a:schemeClr val="bg1"/>
                </a:solidFill>
              </a:rPr>
              <a:t> MONUMENTAL QUALİTY</a:t>
            </a:r>
            <a:br>
              <a:rPr lang="tr-TR" sz="900" dirty="0">
                <a:solidFill>
                  <a:schemeClr val="bg1"/>
                </a:solidFill>
              </a:rPr>
            </a:br>
            <a:r>
              <a:rPr lang="tr-TR" sz="900" dirty="0">
                <a:solidFill>
                  <a:schemeClr val="bg1"/>
                </a:solidFill>
              </a:rPr>
              <a:t>Age and </a:t>
            </a:r>
            <a:r>
              <a:rPr lang="tr-TR" sz="900" dirty="0" err="1">
                <a:solidFill>
                  <a:schemeClr val="bg1"/>
                </a:solidFill>
              </a:rPr>
              <a:t>Diameter</a:t>
            </a:r>
            <a:endParaRPr lang="tr-TR" sz="900" dirty="0">
              <a:solidFill>
                <a:schemeClr val="bg1"/>
              </a:solidFill>
            </a:endParaRPr>
          </a:p>
          <a:p>
            <a:endParaRPr lang="tr-TR" sz="900" dirty="0">
              <a:solidFill>
                <a:schemeClr val="bg1"/>
              </a:solidFill>
            </a:endParaRPr>
          </a:p>
          <a:p>
            <a:endParaRPr lang="tr-TR" sz="900" dirty="0">
              <a:solidFill>
                <a:schemeClr val="bg1"/>
              </a:solidFill>
            </a:endParaRPr>
          </a:p>
        </p:txBody>
      </p:sp>
      <p:pic>
        <p:nvPicPr>
          <p:cNvPr id="1026" name="Picture 2" descr="gırtlak kale kurs porsuk ağacı - lahoralatina.net"/>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5536" y="4578404"/>
            <a:ext cx="1980000" cy="198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12872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371401"/>
            <a:ext cx="8964488" cy="3691607"/>
          </a:xfrm>
        </p:spPr>
        <p:txBody>
          <a:bodyPr>
            <a:normAutofit/>
          </a:bodyPr>
          <a:lstStyle/>
          <a:p>
            <a:pPr marL="0" indent="0" algn="just">
              <a:buNone/>
            </a:pPr>
            <a:r>
              <a:rPr lang="tr-TR" sz="1600" dirty="0" smtClean="0">
                <a:latin typeface="+mj-lt"/>
              </a:rPr>
              <a:t>4. </a:t>
            </a:r>
            <a:r>
              <a:rPr lang="en-US" sz="1600" dirty="0" smtClean="0">
                <a:latin typeface="+mj-lt"/>
              </a:rPr>
              <a:t>Under </a:t>
            </a:r>
            <a:r>
              <a:rPr lang="en-US" sz="1600" dirty="0">
                <a:latin typeface="+mj-lt"/>
              </a:rPr>
              <a:t>the global change, it is urgently necessary to protect monumental trees with superior genetic characteristics by various biotechnological methods</a:t>
            </a:r>
            <a:r>
              <a:rPr lang="tr-TR" sz="1600" dirty="0">
                <a:latin typeface="+mj-lt"/>
              </a:rPr>
              <a:t> </a:t>
            </a:r>
            <a:r>
              <a:rPr lang="tr-TR" sz="1600" dirty="0" smtClean="0">
                <a:latin typeface="+mj-lt"/>
              </a:rPr>
              <a:t>(ex-situ-</a:t>
            </a:r>
            <a:r>
              <a:rPr lang="tr-TR" sz="1600" dirty="0">
                <a:latin typeface="+mj-lt"/>
              </a:rPr>
              <a:t>i</a:t>
            </a:r>
            <a:r>
              <a:rPr lang="tr-TR" sz="1600" dirty="0" smtClean="0">
                <a:latin typeface="+mj-lt"/>
              </a:rPr>
              <a:t>n-situ</a:t>
            </a:r>
            <a:r>
              <a:rPr lang="tr-TR" sz="1600" dirty="0">
                <a:latin typeface="+mj-lt"/>
              </a:rPr>
              <a:t>)</a:t>
            </a:r>
            <a:r>
              <a:rPr lang="en-US" sz="1600" dirty="0">
                <a:latin typeface="+mj-lt"/>
              </a:rPr>
              <a:t> and to relocate them to their natural areas. In recent years, plant tissue culture and cutting propagation methods, which are ex-situ conservation methods, have been started to be used in the reproduction of monumental </a:t>
            </a:r>
            <a:r>
              <a:rPr lang="en-US" sz="1600" dirty="0" smtClean="0">
                <a:latin typeface="+mj-lt"/>
              </a:rPr>
              <a:t>trees</a:t>
            </a:r>
            <a:r>
              <a:rPr lang="tr-TR" sz="1600" dirty="0" smtClean="0">
                <a:latin typeface="+mj-lt"/>
              </a:rPr>
              <a:t> (Fig.8-Fig.9).</a:t>
            </a:r>
            <a:r>
              <a:rPr lang="en-US" sz="1600" dirty="0" smtClean="0">
                <a:latin typeface="+mj-lt"/>
              </a:rPr>
              <a:t> </a:t>
            </a:r>
            <a:r>
              <a:rPr lang="tr-TR" sz="1600" dirty="0" smtClean="0">
                <a:latin typeface="+mj-lt"/>
              </a:rPr>
              <a:t>Old </a:t>
            </a:r>
            <a:r>
              <a:rPr lang="tr-TR" sz="1600" dirty="0">
                <a:latin typeface="+mj-lt"/>
              </a:rPr>
              <a:t>trees are generally preferred for cloning. Because a person can select trees that have existed long enough to show their superior values ​​in their field. Studies show that many problems are encountered in the production of individuals with monumental tree characteristics. This shows that research and development studies in propagation methods should be continued in order to take full advantage of the cultivation opportunities of these trees. </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53328" y="2507812"/>
            <a:ext cx="2366161" cy="15623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çerik Yer Tutucusu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48064" y="2515008"/>
            <a:ext cx="2112001" cy="15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çerik Yer Tutucusu 4"/>
          <p:cNvPicPr>
            <a:picLocks noChangeAspect="1"/>
          </p:cNvPicPr>
          <p:nvPr/>
        </p:nvPicPr>
        <p:blipFill rotWithShape="1">
          <a:blip r:embed="rId4" cstate="print">
            <a:extLst>
              <a:ext uri="{28A0092B-C50C-407E-A947-70E740481C1C}">
                <a14:useLocalDpi xmlns:a14="http://schemas.microsoft.com/office/drawing/2010/main" xmlns="" val="0"/>
              </a:ext>
            </a:extLst>
          </a:blip>
          <a:srcRect l="11656" r="12577"/>
          <a:stretch/>
        </p:blipFill>
        <p:spPr>
          <a:xfrm rot="5400000">
            <a:off x="7460743" y="2453543"/>
            <a:ext cx="1541321" cy="169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Resim 6"/>
          <p:cNvPicPr>
            <a:picLocks noChangeAspect="1"/>
          </p:cNvPicPr>
          <p:nvPr/>
        </p:nvPicPr>
        <p:blipFill>
          <a:blip r:embed="rId5" cstate="print"/>
          <a:stretch>
            <a:fillRect/>
          </a:stretch>
        </p:blipFill>
        <p:spPr>
          <a:xfrm>
            <a:off x="266479" y="2515008"/>
            <a:ext cx="2312252" cy="15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çerik Yer Tutucusu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652354" y="4375162"/>
            <a:ext cx="2160000" cy="16281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çerik Yer Tutucusu 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019488" y="4347334"/>
            <a:ext cx="2520000" cy="16301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Resim 9"/>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70645" y="4385578"/>
            <a:ext cx="2124000" cy="16177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Dikdörtgen 10"/>
          <p:cNvSpPr/>
          <p:nvPr/>
        </p:nvSpPr>
        <p:spPr>
          <a:xfrm>
            <a:off x="266235" y="4084832"/>
            <a:ext cx="3309667" cy="276999"/>
          </a:xfrm>
          <a:prstGeom prst="rect">
            <a:avLst/>
          </a:prstGeom>
        </p:spPr>
        <p:txBody>
          <a:bodyPr wrap="square">
            <a:spAutoFit/>
          </a:bodyPr>
          <a:lstStyle/>
          <a:p>
            <a:pPr algn="just"/>
            <a:r>
              <a:rPr lang="tr-TR" sz="1200" dirty="0" smtClean="0">
                <a:solidFill>
                  <a:srgbClr val="000000"/>
                </a:solidFill>
                <a:ea typeface="Times New Roman" panose="02020603050405020304" pitchFamily="18" charset="0"/>
              </a:rPr>
              <a:t>Fig.8 </a:t>
            </a:r>
            <a:r>
              <a:rPr lang="en-US" sz="1200" dirty="0">
                <a:solidFill>
                  <a:srgbClr val="000000"/>
                </a:solidFill>
                <a:ea typeface="Times New Roman" panose="02020603050405020304" pitchFamily="18" charset="0"/>
              </a:rPr>
              <a:t>Monument </a:t>
            </a:r>
            <a:r>
              <a:rPr lang="tr-TR" sz="1200" dirty="0" smtClean="0">
                <a:solidFill>
                  <a:srgbClr val="000000"/>
                </a:solidFill>
                <a:ea typeface="Times New Roman" panose="02020603050405020304" pitchFamily="18" charset="0"/>
              </a:rPr>
              <a:t>Y</a:t>
            </a:r>
            <a:r>
              <a:rPr lang="en-US" sz="1200" dirty="0" err="1" smtClean="0">
                <a:solidFill>
                  <a:srgbClr val="000000"/>
                </a:solidFill>
                <a:ea typeface="Times New Roman" panose="02020603050405020304" pitchFamily="18" charset="0"/>
              </a:rPr>
              <a:t>ew</a:t>
            </a:r>
            <a:r>
              <a:rPr lang="en-US" sz="1200" dirty="0" smtClean="0">
                <a:solidFill>
                  <a:srgbClr val="000000"/>
                </a:solidFill>
                <a:ea typeface="Times New Roman" panose="02020603050405020304" pitchFamily="18" charset="0"/>
              </a:rPr>
              <a:t> in </a:t>
            </a:r>
            <a:r>
              <a:rPr lang="tr-TR" sz="1200" dirty="0" smtClean="0">
                <a:solidFill>
                  <a:srgbClr val="000000"/>
                </a:solidFill>
                <a:ea typeface="Times New Roman" panose="02020603050405020304" pitchFamily="18" charset="0"/>
              </a:rPr>
              <a:t>cutting</a:t>
            </a:r>
            <a:r>
              <a:rPr lang="en-US" sz="1200" dirty="0" smtClean="0">
                <a:solidFill>
                  <a:srgbClr val="000000"/>
                </a:solidFill>
                <a:ea typeface="Times New Roman" panose="02020603050405020304" pitchFamily="18" charset="0"/>
              </a:rPr>
              <a:t> </a:t>
            </a:r>
            <a:r>
              <a:rPr lang="en-US" sz="1200" dirty="0">
                <a:solidFill>
                  <a:srgbClr val="000000"/>
                </a:solidFill>
                <a:ea typeface="Times New Roman" panose="02020603050405020304" pitchFamily="18" charset="0"/>
              </a:rPr>
              <a:t>production</a:t>
            </a:r>
            <a:r>
              <a:rPr lang="tr-TR" sz="1200" dirty="0" smtClean="0">
                <a:solidFill>
                  <a:srgbClr val="000000"/>
                </a:solidFill>
                <a:ea typeface="Times New Roman" panose="02020603050405020304" pitchFamily="18" charset="0"/>
              </a:rPr>
              <a:t> </a:t>
            </a:r>
            <a:endParaRPr lang="tr-TR" sz="1200" dirty="0"/>
          </a:p>
        </p:txBody>
      </p:sp>
      <p:sp>
        <p:nvSpPr>
          <p:cNvPr id="12" name="Dikdörtgen 11"/>
          <p:cNvSpPr/>
          <p:nvPr/>
        </p:nvSpPr>
        <p:spPr>
          <a:xfrm>
            <a:off x="370644" y="6095071"/>
            <a:ext cx="3481275" cy="276999"/>
          </a:xfrm>
          <a:prstGeom prst="rect">
            <a:avLst/>
          </a:prstGeom>
        </p:spPr>
        <p:txBody>
          <a:bodyPr wrap="square">
            <a:spAutoFit/>
          </a:bodyPr>
          <a:lstStyle/>
          <a:p>
            <a:pPr algn="just"/>
            <a:r>
              <a:rPr lang="tr-TR" sz="1200" dirty="0" smtClean="0">
                <a:solidFill>
                  <a:srgbClr val="000000"/>
                </a:solidFill>
                <a:ea typeface="Times New Roman" panose="02020603050405020304" pitchFamily="18" charset="0"/>
              </a:rPr>
              <a:t>Fig.9  </a:t>
            </a:r>
            <a:r>
              <a:rPr lang="en-US" sz="1200" dirty="0">
                <a:solidFill>
                  <a:srgbClr val="000000"/>
                </a:solidFill>
                <a:ea typeface="Times New Roman" panose="02020603050405020304" pitchFamily="18" charset="0"/>
              </a:rPr>
              <a:t>Monument </a:t>
            </a:r>
            <a:r>
              <a:rPr lang="tr-TR" sz="1200" dirty="0">
                <a:solidFill>
                  <a:srgbClr val="000000"/>
                </a:solidFill>
                <a:ea typeface="Times New Roman" panose="02020603050405020304" pitchFamily="18" charset="0"/>
              </a:rPr>
              <a:t> </a:t>
            </a:r>
            <a:r>
              <a:rPr lang="tr-TR" sz="1200" dirty="0" smtClean="0">
                <a:solidFill>
                  <a:srgbClr val="000000"/>
                </a:solidFill>
                <a:ea typeface="Times New Roman" panose="02020603050405020304" pitchFamily="18" charset="0"/>
              </a:rPr>
              <a:t>Yew </a:t>
            </a:r>
            <a:r>
              <a:rPr lang="en-US" sz="1200" dirty="0" smtClean="0">
                <a:solidFill>
                  <a:srgbClr val="000000"/>
                </a:solidFill>
                <a:ea typeface="Times New Roman" panose="02020603050405020304" pitchFamily="18" charset="0"/>
              </a:rPr>
              <a:t>in </a:t>
            </a:r>
            <a:r>
              <a:rPr lang="en-US" sz="1200" dirty="0">
                <a:solidFill>
                  <a:srgbClr val="000000"/>
                </a:solidFill>
                <a:ea typeface="Times New Roman" panose="02020603050405020304" pitchFamily="18" charset="0"/>
              </a:rPr>
              <a:t>vitro production</a:t>
            </a:r>
            <a:endParaRPr lang="tr-TR" sz="1200" dirty="0"/>
          </a:p>
        </p:txBody>
      </p:sp>
    </p:spTree>
    <p:extLst>
      <p:ext uri="{BB962C8B-B14F-4D97-AF65-F5344CB8AC3E}">
        <p14:creationId xmlns:p14="http://schemas.microsoft.com/office/powerpoint/2010/main" xmlns="" val="1407381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7373" y="980728"/>
            <a:ext cx="5688632" cy="1584175"/>
          </a:xfrm>
          <a:ln>
            <a:solidFill>
              <a:srgbClr val="FF0000"/>
            </a:solidFill>
          </a:ln>
        </p:spPr>
        <p:txBody>
          <a:bodyPr>
            <a:normAutofit fontScale="25000" lnSpcReduction="20000"/>
          </a:bodyPr>
          <a:lstStyle/>
          <a:p>
            <a:pPr marL="0" indent="0" algn="just">
              <a:buNone/>
            </a:pPr>
            <a:r>
              <a:rPr lang="tr-TR" sz="6400" dirty="0">
                <a:latin typeface="+mj-lt"/>
              </a:rPr>
              <a:t>5</a:t>
            </a:r>
            <a:r>
              <a:rPr lang="tr-TR" sz="6400" dirty="0" smtClean="0">
                <a:latin typeface="+mj-lt"/>
              </a:rPr>
              <a:t>. In </a:t>
            </a:r>
            <a:r>
              <a:rPr lang="tr-TR" sz="6400" dirty="0">
                <a:latin typeface="+mj-lt"/>
              </a:rPr>
              <a:t>many ecosystems globally, large old trees occur as single, spatially isolated individual trees or as small groups of scattered trees and can therefore be considered to be small natural </a:t>
            </a:r>
            <a:r>
              <a:rPr lang="tr-TR" sz="6400" dirty="0" smtClean="0">
                <a:latin typeface="+mj-lt"/>
              </a:rPr>
              <a:t>features. Despite </a:t>
            </a:r>
            <a:r>
              <a:rPr lang="tr-TR" sz="6400" dirty="0">
                <a:latin typeface="+mj-lt"/>
              </a:rPr>
              <a:t>being constrained spatially, individual large old trees and small stands of such trees nevertheless play numerous critical ecological </a:t>
            </a:r>
            <a:r>
              <a:rPr lang="tr-TR" sz="6400" dirty="0" smtClean="0">
                <a:latin typeface="+mj-lt"/>
              </a:rPr>
              <a:t>roles. These </a:t>
            </a:r>
            <a:r>
              <a:rPr lang="tr-TR" sz="6400" dirty="0">
                <a:latin typeface="+mj-lt"/>
              </a:rPr>
              <a:t>include roles in ecosystem processes such as  hydrological regimes, carbon storage and nutrient cycling, micro- and meso-climatic regimes, and providing habitat for an enormous array of plant and animal </a:t>
            </a:r>
            <a:r>
              <a:rPr lang="tr-TR" sz="6400" dirty="0" smtClean="0">
                <a:latin typeface="+mj-lt"/>
              </a:rPr>
              <a:t>species (Fig. 10) </a:t>
            </a:r>
          </a:p>
          <a:p>
            <a:pPr marL="0" indent="0" algn="just">
              <a:buNone/>
            </a:pPr>
            <a:endParaRPr lang="tr-TR" sz="6000" dirty="0">
              <a:latin typeface="+mj-lt"/>
            </a:endParaRPr>
          </a:p>
        </p:txBody>
      </p:sp>
      <p:sp>
        <p:nvSpPr>
          <p:cNvPr id="4" name="Unvan 1"/>
          <p:cNvSpPr>
            <a:spLocks noGrp="1"/>
          </p:cNvSpPr>
          <p:nvPr>
            <p:ph type="title"/>
          </p:nvPr>
        </p:nvSpPr>
        <p:spPr>
          <a:xfrm>
            <a:off x="1763688" y="-365079"/>
            <a:ext cx="7886700" cy="1325563"/>
          </a:xfrm>
        </p:spPr>
        <p:txBody>
          <a:bodyPr/>
          <a:lstStyle/>
          <a:p>
            <a:r>
              <a:rPr lang="tr-TR" sz="3200" b="1" dirty="0"/>
              <a:t>WHY MONUMENTAL TREE?</a:t>
            </a:r>
            <a:endParaRPr lang="tr-TR" dirty="0"/>
          </a:p>
        </p:txBody>
      </p:sp>
      <p:sp>
        <p:nvSpPr>
          <p:cNvPr id="7" name="İçerik Yer Tutucusu 2"/>
          <p:cNvSpPr txBox="1">
            <a:spLocks/>
          </p:cNvSpPr>
          <p:nvPr/>
        </p:nvSpPr>
        <p:spPr>
          <a:xfrm>
            <a:off x="0" y="4177475"/>
            <a:ext cx="9144000" cy="2670627"/>
          </a:xfrm>
          <a:prstGeom prst="rect">
            <a:avLst/>
          </a:prstGeom>
          <a:solidFill>
            <a:schemeClr val="bg2">
              <a:lumMod val="90000"/>
            </a:schemeClr>
          </a:solidFill>
          <a:ln>
            <a:solidFill>
              <a:schemeClr val="bg2"/>
            </a:solidFill>
          </a:ln>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tr-TR" sz="3600" dirty="0" smtClean="0"/>
              <a:t>As </a:t>
            </a:r>
            <a:r>
              <a:rPr lang="tr-TR" sz="3600" dirty="0"/>
              <a:t>a Result</a:t>
            </a:r>
            <a:r>
              <a:rPr lang="tr-TR" sz="3600" dirty="0" smtClean="0"/>
              <a:t>;</a:t>
            </a:r>
            <a:endParaRPr lang="tr-TR" sz="3600" dirty="0"/>
          </a:p>
          <a:p>
            <a:pPr algn="just">
              <a:buFont typeface="Wingdings" panose="05000000000000000000" pitchFamily="2" charset="2"/>
              <a:buChar char="Ø"/>
            </a:pPr>
            <a:r>
              <a:rPr lang="en-US" sz="1600" dirty="0" smtClean="0">
                <a:latin typeface="+mj-lt"/>
              </a:rPr>
              <a:t>Both the current observed climate change and the possible future climate change predictions make it difficult to reach precise information about a deterioration in the world climate system and where this deterioration will take us</a:t>
            </a:r>
            <a:r>
              <a:rPr lang="tr-TR" sz="1600" dirty="0" smtClean="0">
                <a:latin typeface="+mj-lt"/>
              </a:rPr>
              <a:t>. The extent to which these trees can tolerate sudden climate change is of vital global concern. At the same time, the destruction of trees is irreversible. Because it is possible for plant gene sources to disappear under natural disasters that may occur due to various reasons.</a:t>
            </a:r>
          </a:p>
          <a:p>
            <a:pPr algn="just">
              <a:buFont typeface="Wingdings" panose="05000000000000000000" pitchFamily="2" charset="2"/>
              <a:buChar char="Ø"/>
            </a:pPr>
            <a:r>
              <a:rPr lang="tr-TR" sz="1600" dirty="0" smtClean="0">
                <a:latin typeface="+mj-lt"/>
              </a:rPr>
              <a:t>In this way, the genetic and physiological heritage of the monumental trees, which form a unique habitat for nature, will be preserved.</a:t>
            </a:r>
            <a:r>
              <a:rPr lang="en-US" sz="1600" dirty="0" smtClean="0">
                <a:latin typeface="+mj-lt"/>
              </a:rPr>
              <a:t> It is necessary to include afforestation in order to preserve genetic diversity and to ensure that the genetics of monument trees are mixed with different trees. In order to preserve and maintain genetic diversity in these areas, attention should be paid to monoculture and clones from different monumental trees should be used whenever possible. The genetic power of the clones obtained from these trees will contribute to the improvement of the areas where they are planted. In addition to this, ex-situ conservation of monumental trees can be ensured by transferring genetic diversity to another area through clones of monumental trees.</a:t>
            </a:r>
            <a:endParaRPr lang="tr-TR" sz="1600" dirty="0" smtClean="0">
              <a:latin typeface="+mj-lt"/>
            </a:endParaRPr>
          </a:p>
          <a:p>
            <a:pPr algn="just"/>
            <a:endParaRPr lang="tr-TR" dirty="0">
              <a:latin typeface="+mj-lt"/>
            </a:endParaRPr>
          </a:p>
        </p:txBody>
      </p:sp>
      <p:pic>
        <p:nvPicPr>
          <p:cNvPr id="5" name="image5.jpeg"/>
          <p:cNvPicPr/>
          <p:nvPr/>
        </p:nvPicPr>
        <p:blipFill>
          <a:blip r:embed="rId2" cstate="print"/>
          <a:stretch>
            <a:fillRect/>
          </a:stretch>
        </p:blipFill>
        <p:spPr>
          <a:xfrm>
            <a:off x="6399891" y="276582"/>
            <a:ext cx="2520000" cy="3600000"/>
          </a:xfrm>
          <a:prstGeom prst="rect">
            <a:avLst/>
          </a:prstGeom>
        </p:spPr>
      </p:pic>
      <p:sp>
        <p:nvSpPr>
          <p:cNvPr id="6" name="Dikdörtgen 5"/>
          <p:cNvSpPr/>
          <p:nvPr/>
        </p:nvSpPr>
        <p:spPr>
          <a:xfrm>
            <a:off x="6291738" y="3874635"/>
            <a:ext cx="2960782" cy="338554"/>
          </a:xfrm>
          <a:prstGeom prst="rect">
            <a:avLst/>
          </a:prstGeom>
        </p:spPr>
        <p:txBody>
          <a:bodyPr wrap="square">
            <a:spAutoFit/>
          </a:bodyPr>
          <a:lstStyle/>
          <a:p>
            <a:pPr marR="66040" algn="just" defTabSz="685800">
              <a:lnSpc>
                <a:spcPct val="80000"/>
              </a:lnSpc>
              <a:spcBef>
                <a:spcPts val="750"/>
              </a:spcBef>
              <a:spcAft>
                <a:spcPts val="0"/>
              </a:spcAft>
            </a:pPr>
            <a:r>
              <a:rPr lang="en-US" sz="1000" dirty="0"/>
              <a:t>Fig. </a:t>
            </a:r>
            <a:r>
              <a:rPr lang="tr-TR" sz="1000" dirty="0" smtClean="0"/>
              <a:t>10 </a:t>
            </a:r>
            <a:r>
              <a:rPr lang="en-US" sz="1000" dirty="0" smtClean="0"/>
              <a:t>Schematic </a:t>
            </a:r>
            <a:r>
              <a:rPr lang="en-US" sz="1000" dirty="0"/>
              <a:t>representation of a subset of the array of ecological roles played by large old trees.</a:t>
            </a:r>
            <a:endParaRPr lang="tr-TR" sz="1000" dirty="0"/>
          </a:p>
        </p:txBody>
      </p:sp>
    </p:spTree>
    <p:extLst>
      <p:ext uri="{BB962C8B-B14F-4D97-AF65-F5344CB8AC3E}">
        <p14:creationId xmlns:p14="http://schemas.microsoft.com/office/powerpoint/2010/main" xmlns="" val="919453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403648" y="2420888"/>
            <a:ext cx="6831229" cy="646331"/>
          </a:xfrm>
          <a:prstGeom prst="rect">
            <a:avLst/>
          </a:prstGeom>
        </p:spPr>
        <p:txBody>
          <a:bodyPr wrap="none">
            <a:spAutoFit/>
          </a:bodyPr>
          <a:lstStyle/>
          <a:p>
            <a:r>
              <a:rPr lang="tr-TR" sz="3600" i="1" dirty="0"/>
              <a:t>THANK YOU FOR YOUR ATTENTION.</a:t>
            </a:r>
          </a:p>
        </p:txBody>
      </p:sp>
    </p:spTree>
    <p:extLst>
      <p:ext uri="{BB962C8B-B14F-4D97-AF65-F5344CB8AC3E}">
        <p14:creationId xmlns:p14="http://schemas.microsoft.com/office/powerpoint/2010/main" xmlns="" val="39296904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19847</TotalTime>
  <Words>1232</Words>
  <Application>Microsoft Office PowerPoint</Application>
  <PresentationFormat>Экран (4:3)</PresentationFormat>
  <Paragraphs>49</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Office Teması</vt:lpstr>
      <vt:lpstr>CAN CLONE INDIVIDUALS FROM MONUMENTAL TREES BE USED IN DEGRADED AREAS?    </vt:lpstr>
      <vt:lpstr>PURPOSE OF THE RESEARCH</vt:lpstr>
      <vt:lpstr>1. Degraded Forest Lands</vt:lpstr>
      <vt:lpstr>Monumental trees are some of the most iconic biota on earth and are integral parts of many terrestrial ecosystems including those in tropical, temperate and boreal forests, deserts, savannas, agro-ecological areas, and urban environments.</vt:lpstr>
      <vt:lpstr>Слайд 5</vt:lpstr>
      <vt:lpstr>Слайд 6</vt:lpstr>
      <vt:lpstr>Слайд 7</vt:lpstr>
      <vt:lpstr>WHY MONUMENTAL TREE?</vt:lpstr>
      <vt:lpstr>Слайд 9</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Anıt Ağaçların Doku Kültürü ve Çelikle Üretim Tekniklerinin Geliştirilmesinin İklim Değişikliği Açısından Önemi</dc:title>
  <dc:creator>resayet@hotmail.com</dc:creator>
  <cp:lastModifiedBy>Aleksandr Kuzmin</cp:lastModifiedBy>
  <cp:revision>949</cp:revision>
  <dcterms:created xsi:type="dcterms:W3CDTF">2017-05-02T13:59:31Z</dcterms:created>
  <dcterms:modified xsi:type="dcterms:W3CDTF">2022-08-30T10:25:51Z</dcterms:modified>
</cp:coreProperties>
</file>