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Лесной фонд</c:v>
                </c:pt>
              </c:strCache>
            </c:strRef>
          </c:tx>
          <c:dLbls>
            <c:dLbl>
              <c:idx val="0"/>
              <c:layout>
                <c:manualLayout>
                  <c:x val="-8.8545769259714524E-2"/>
                  <c:y val="-0.21098367987051359"/>
                </c:manualLayout>
              </c:layout>
              <c:spPr/>
              <c:txPr>
                <a:bodyPr/>
                <a:lstStyle/>
                <a:p>
                  <a:pPr>
                    <a:defRPr b="0">
                      <a:latin typeface="Bahnschrift Light SemiCondensed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Bahnschrift Light SemiCondensed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Искуственные насаждения</c:v>
                </c:pt>
                <c:pt idx="1">
                  <c:v>Естественные насаждения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92.3</c:v>
                </c:pt>
                <c:pt idx="1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>
              <a:latin typeface="Bahnschrift Light SemiCondensed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D7F7-A161-4D83-AB63-A98A26DCDB47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B04B6-03F8-42D9-B396-F34C370D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04B6-03F8-42D9-B396-F34C370DE6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5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04B6-03F8-42D9-B396-F34C370DE6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8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6A56-9677-4E6B-804B-ECE482BE65F1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BAD-3EAB-4BB3-9881-F35C060A8F52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B38F-0B8F-4509-B679-643D4212CBAD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EED3-9CA4-49D4-9F42-C29EAE228202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BB3-6965-454E-88D9-7EF588622F4D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C0D-286E-4792-B73E-86E374AF825C}" type="datetime1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6B80-488D-48C1-BDA2-EC1E6F19DBB6}" type="datetime1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3FD5-2F8E-4DE9-8B40-1E650F8C33F2}" type="datetime1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C5D2-CFAA-4891-A4D1-4CBD725ABBE4}" type="datetime1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F35-03F2-416B-9E1D-DB99E5A97391}" type="datetime1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6CA-5955-43C9-8173-77245F5E3414}" type="datetime1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4000">
              <a:schemeClr val="accent3">
                <a:lumMod val="40000"/>
                <a:lumOff val="60000"/>
                <a:alpha val="37000"/>
              </a:schemeClr>
            </a:gs>
            <a:gs pos="100000">
              <a:schemeClr val="accent3">
                <a:alpha val="37000"/>
                <a:lumMod val="0"/>
                <a:lumOff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16E0-6D43-487A-A111-F7534B075FEB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9582"/>
            <a:ext cx="7772400" cy="1640756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Палиноиндикация</a:t>
            </a:r>
            <a:r>
              <a:rPr lang="ru-RU" sz="3200" b="1" dirty="0"/>
              <a:t> </a:t>
            </a:r>
            <a:r>
              <a:rPr lang="ru-RU" sz="3200" b="1" dirty="0" err="1"/>
              <a:t>техногенно</a:t>
            </a:r>
            <a:r>
              <a:rPr lang="ru-RU" sz="3200" b="1" dirty="0"/>
              <a:t>-нагруженных территорий на примере г. Донецка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17227"/>
            <a:ext cx="6400800" cy="13144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Наталья Сергеевна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Мирненко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Донецкий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национальный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университет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ДНР, Донецк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0"/>
          <a:stretch/>
        </p:blipFill>
        <p:spPr>
          <a:xfrm>
            <a:off x="0" y="3074452"/>
            <a:ext cx="9144000" cy="20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</p:spPr>
      </p:pic>
      <p:sp>
        <p:nvSpPr>
          <p:cNvPr id="12" name="Прямоугольник 11"/>
          <p:cNvSpPr/>
          <p:nvPr/>
        </p:nvSpPr>
        <p:spPr>
          <a:xfrm>
            <a:off x="395536" y="263426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Растительный покров </a:t>
            </a:r>
            <a:r>
              <a:rPr lang="ru-RU" dirty="0">
                <a:latin typeface="Bahnschrift Light SemiCondensed" panose="020B0502040204020203" pitchFamily="34" charset="0"/>
              </a:rPr>
              <a:t>сформирован непрекращающимся ходом растекания жизни, что связано с безостановочным процессом размножения. Важным фактором распространения растений является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антропогенный фактор</a:t>
            </a:r>
            <a:r>
              <a:rPr lang="ru-RU" dirty="0">
                <a:latin typeface="Bahnschrift Light SemiCondensed" panose="020B0502040204020203" pitchFamily="34" charset="0"/>
              </a:rPr>
              <a:t>, приводящий к трансформации флоры на конкретных участках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608" y="2571750"/>
            <a:ext cx="5893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Исторически сформированная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флора Донбасса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представлена степными растительными формациями (что обусловлено географическим положением), а также лесостепными участками естественного (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пойменные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байрачные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) и антропогенного (искусственные леса) происхождения. </a:t>
            </a:r>
          </a:p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Фиторазнообразие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флоры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Донбасса не уступает по уникальности ряду мировых биосферных заповедников.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4135" y="263426"/>
            <a:ext cx="62536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344" y="1851670"/>
            <a:ext cx="62536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608" y="2499742"/>
            <a:ext cx="62536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731990"/>
            <a:ext cx="62536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2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4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213645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Light SemiCondensed" panose="020B0502040204020203" pitchFamily="34" charset="0"/>
              </a:rPr>
              <a:t>Рисунок 1 – Лесной фонд ДНР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23988"/>
              </p:ext>
            </p:extLst>
          </p:nvPr>
        </p:nvGraphicFramePr>
        <p:xfrm>
          <a:off x="107504" y="393924"/>
          <a:ext cx="3388355" cy="36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779912" y="448688"/>
            <a:ext cx="33224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По состоянию на 2022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г.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общая площадь лесов в Донецкой Народной Республике составляет порядка 204,1 тыс. га., при этом,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более 70%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сформированы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за счет искусственных насаждений,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прежде всего,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на территориях исторически не адаптированных для лесной местности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 вследствие водной и ветровой эрозии.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Естественный лесной фонд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образован пойменными 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байрачными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лесами 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составляет порядка 7,7%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79912" y="346495"/>
            <a:ext cx="30243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4807396"/>
            <a:ext cx="30243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3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7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087" y="339502"/>
            <a:ext cx="6850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Цель работы </a:t>
            </a:r>
            <a:endParaRPr lang="ru-RU" sz="1600" dirty="0">
              <a:latin typeface="Bahnschrift Light SemiCondensed" panose="020B0502040204020203" pitchFamily="34" charset="0"/>
            </a:endParaRPr>
          </a:p>
          <a:p>
            <a:r>
              <a:rPr lang="ru-RU" sz="1600" dirty="0">
                <a:latin typeface="Bahnschrift Light SemiCondensed" panose="020B0502040204020203" pitchFamily="34" charset="0"/>
              </a:rPr>
              <a:t>О</a:t>
            </a:r>
            <a:r>
              <a:rPr lang="ru-RU" sz="1600" dirty="0" smtClean="0">
                <a:latin typeface="Bahnschrift Light SemiCondensed" panose="020B0502040204020203" pitchFamily="34" charset="0"/>
              </a:rPr>
              <a:t>пределить </a:t>
            </a:r>
            <a:r>
              <a:rPr lang="ru-RU" sz="1600" dirty="0">
                <a:latin typeface="Bahnschrift Light SemiCondensed" panose="020B0502040204020203" pitchFamily="34" charset="0"/>
              </a:rPr>
              <a:t>показатели стерильности и жизнеспособности пыльцевых зерен некоторых видов древесных растений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ru-RU" sz="1600" dirty="0">
                <a:latin typeface="Bahnschrift Light SemiCondensed" panose="020B0502040204020203" pitchFamily="34" charset="0"/>
              </a:rPr>
              <a:t>в условиях антропогенного воздействия на пробных участках г. Донецка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339502"/>
            <a:ext cx="66967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469" y="1416720"/>
            <a:ext cx="66967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Материалы и методы </a:t>
            </a:r>
          </a:p>
          <a:p>
            <a:r>
              <a:rPr lang="ru-RU" sz="1600" dirty="0">
                <a:latin typeface="Bahnschrift Light SemiCondensed" panose="020B0502040204020203" pitchFamily="34" charset="0"/>
              </a:rPr>
              <a:t>Объектом исследования послужили пробы пыльцы видов древесных растений, используемых в озеленении г. Донецка: тополь черный (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Populus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nigra</a:t>
            </a:r>
            <a:r>
              <a:rPr lang="ru-RU" sz="1600" dirty="0">
                <a:latin typeface="Bahnschrift Light SemiCondensed" panose="020B0502040204020203" pitchFamily="34" charset="0"/>
              </a:rPr>
              <a:t> L.), ива белая  (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Salix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alba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ru-RU" sz="1600" dirty="0">
                <a:latin typeface="Bahnschrift Light SemiCondensed" panose="020B0502040204020203" pitchFamily="34" charset="0"/>
              </a:rPr>
              <a:t>L.), каштан конский  (</a:t>
            </a:r>
            <a:r>
              <a:rPr lang="ru-RU" sz="1600" i="1" dirty="0">
                <a:latin typeface="Bahnschrift Light SemiCondensed" panose="020B0502040204020203" pitchFamily="34" charset="0"/>
              </a:rPr>
              <a:t>A</a:t>
            </a:r>
            <a:r>
              <a:rPr lang="en-US" sz="1600" i="1" dirty="0" err="1">
                <a:latin typeface="Bahnschrift Light SemiCondensed" panose="020B0502040204020203" pitchFamily="34" charset="0"/>
              </a:rPr>
              <a:t>esculus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hippocastanum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en-US" sz="1600" dirty="0">
                <a:latin typeface="Bahnschrift Light SemiCondensed" panose="020B0502040204020203" pitchFamily="34" charset="0"/>
              </a:rPr>
              <a:t>L</a:t>
            </a:r>
            <a:r>
              <a:rPr lang="ru-RU" sz="1600" dirty="0">
                <a:latin typeface="Bahnschrift Light SemiCondensed" panose="020B0502040204020203" pitchFamily="34" charset="0"/>
              </a:rPr>
              <a:t>.), береза провислая (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Betula</a:t>
            </a:r>
            <a:r>
              <a:rPr lang="ru-RU" sz="1600" i="1" dirty="0">
                <a:latin typeface="Bahnschrift Light SemiCondensed" panose="020B0502040204020203" pitchFamily="34" charset="0"/>
              </a:rPr>
              <a:t> </a:t>
            </a:r>
            <a:r>
              <a:rPr lang="en-US" sz="1600" i="1" dirty="0">
                <a:latin typeface="Bahnschrift Light SemiCondensed" panose="020B0502040204020203" pitchFamily="34" charset="0"/>
              </a:rPr>
              <a:t>p</a:t>
            </a:r>
            <a:r>
              <a:rPr lang="ru-RU" sz="1600" i="1" dirty="0" err="1">
                <a:latin typeface="Bahnschrift Light SemiCondensed" panose="020B0502040204020203" pitchFamily="34" charset="0"/>
              </a:rPr>
              <a:t>endula</a:t>
            </a:r>
            <a:r>
              <a:rPr lang="ru-RU" sz="1600" dirty="0">
                <a:latin typeface="Bahnschrift Light SemiCondensed" panose="020B0502040204020203" pitchFamily="34" charset="0"/>
              </a:rPr>
              <a:t> </a:t>
            </a:r>
            <a:r>
              <a:rPr lang="ru-RU" sz="1600" dirty="0" err="1">
                <a:latin typeface="Bahnschrift Light SemiCondensed" panose="020B0502040204020203" pitchFamily="34" charset="0"/>
              </a:rPr>
              <a:t>Roth</a:t>
            </a:r>
            <a:r>
              <a:rPr lang="ru-RU" sz="1600" dirty="0">
                <a:latin typeface="Bahnschrift Light SemiCondensed" panose="020B0502040204020203" pitchFamily="34" charset="0"/>
              </a:rPr>
              <a:t>.). </a:t>
            </a:r>
            <a:endParaRPr lang="ru-RU" sz="1600" dirty="0" smtClean="0">
              <a:latin typeface="Bahnschrift Light SemiCondensed" panose="020B0502040204020203" pitchFamily="34" charset="0"/>
            </a:endParaRPr>
          </a:p>
          <a:p>
            <a:r>
              <a:rPr lang="ru-RU" sz="1600" dirty="0">
                <a:latin typeface="Bahnschrift Light SemiCondensed" panose="020B0502040204020203" pitchFamily="34" charset="0"/>
              </a:rPr>
              <a:t>В ходе работе была определена фертильность и жизнеспособность пыльцевых </a:t>
            </a:r>
            <a:r>
              <a:rPr lang="ru-RU" sz="1600" dirty="0" smtClean="0">
                <a:latin typeface="Bahnschrift Light SemiCondensed" panose="020B0502040204020203" pitchFamily="34" charset="0"/>
              </a:rPr>
              <a:t>зерен. </a:t>
            </a:r>
            <a:r>
              <a:rPr lang="ru-RU" sz="1600" dirty="0">
                <a:latin typeface="Bahnschrift Light SemiCondensed" panose="020B0502040204020203" pitchFamily="34" charset="0"/>
              </a:rPr>
              <a:t>Пыльники фиксировали со зрелой пыльцой в растворе </a:t>
            </a:r>
            <a:r>
              <a:rPr lang="ru-RU" sz="1600" dirty="0" err="1">
                <a:latin typeface="Bahnschrift Light SemiCondensed" panose="020B0502040204020203" pitchFamily="34" charset="0"/>
              </a:rPr>
              <a:t>Карнуа</a:t>
            </a:r>
            <a:r>
              <a:rPr lang="ru-RU" sz="1600" dirty="0">
                <a:latin typeface="Bahnschrift Light SemiCondensed" panose="020B0502040204020203" pitchFamily="34" charset="0"/>
              </a:rPr>
              <a:t>. Фертильные зерна определяли реакцией на </a:t>
            </a:r>
            <a:r>
              <a:rPr lang="en-US" sz="1600" dirty="0">
                <a:latin typeface="Bahnschrift Light SemiCondensed" panose="020B0502040204020203" pitchFamily="34" charset="0"/>
              </a:rPr>
              <a:t>KJ</a:t>
            </a:r>
            <a:r>
              <a:rPr lang="ru-RU" sz="1600" dirty="0">
                <a:latin typeface="Bahnschrift Light SemiCondensed" panose="020B0502040204020203" pitchFamily="34" charset="0"/>
              </a:rPr>
              <a:t> и идентифицировали по окрашиванию, стерильные не имели окраски либо она была </a:t>
            </a:r>
            <a:r>
              <a:rPr lang="ru-RU" sz="1600" dirty="0" smtClean="0">
                <a:latin typeface="Bahnschrift Light SemiCondensed" panose="020B0502040204020203" pitchFamily="34" charset="0"/>
              </a:rPr>
              <a:t>частична.  </a:t>
            </a:r>
            <a:r>
              <a:rPr lang="ru-RU" sz="1600" dirty="0">
                <a:latin typeface="Bahnschrift Light SemiCondensed" panose="020B0502040204020203" pitchFamily="34" charset="0"/>
              </a:rPr>
              <a:t>Жизнеспособность пыльцы определяли методом проращивания на 10%-м растворе глюкозы </a:t>
            </a:r>
            <a:r>
              <a:rPr lang="ru-RU" sz="1600" dirty="0" smtClean="0">
                <a:latin typeface="Bahnschrift Light SemiCondensed" panose="020B0502040204020203" pitchFamily="34" charset="0"/>
              </a:rPr>
              <a:t>(</a:t>
            </a:r>
            <a:r>
              <a:rPr lang="en-US" sz="1600" i="1" dirty="0" smtClean="0">
                <a:latin typeface="Bahnschrift Light SemiCondensed" panose="020B0502040204020203" pitchFamily="34" charset="0"/>
              </a:rPr>
              <a:t>in </a:t>
            </a:r>
            <a:r>
              <a:rPr lang="en-US" sz="1600" i="1" dirty="0">
                <a:latin typeface="Bahnschrift Light SemiCondensed" panose="020B0502040204020203" pitchFamily="34" charset="0"/>
              </a:rPr>
              <a:t>vitro</a:t>
            </a:r>
            <a:r>
              <a:rPr lang="ru-RU" sz="1600" dirty="0">
                <a:latin typeface="Bahnschrift Light SemiCondensed" panose="020B0502040204020203" pitchFamily="34" charset="0"/>
              </a:rPr>
              <a:t>) на искусственной питательной среде, что позволяло оградить пыльцевые зерна от негативных воздействий во время прорастания.</a:t>
            </a:r>
          </a:p>
          <a:p>
            <a:endParaRPr lang="ru-RU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731990"/>
            <a:ext cx="66967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4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2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pic>
        <p:nvPicPr>
          <p:cNvPr id="2050" name="Picture 2" descr="C:\Users\Эдвард\YandexDisk-Zunderok\Диссертация\ВСЕ МОИ ПУБЛИКАЦИИ\2022 Сатка\Мирненко Н.С\Готовый файл\Рисунки\Fi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5762"/>
            <a:ext cx="6254081" cy="3573169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547324"/>
            <a:ext cx="451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Light SemiCondensed" panose="020B0502040204020203" pitchFamily="34" charset="0"/>
              </a:rPr>
              <a:t>Рисунок 2 – Расположение пробных площадок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5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6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41225"/>
              </p:ext>
            </p:extLst>
          </p:nvPr>
        </p:nvGraphicFramePr>
        <p:xfrm>
          <a:off x="366501" y="990409"/>
          <a:ext cx="6336706" cy="25531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97926"/>
                <a:gridCol w="1284695"/>
                <a:gridCol w="1284695"/>
                <a:gridCol w="1284695"/>
                <a:gridCol w="1284695"/>
              </a:tblGrid>
              <a:tr h="833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№ пробной площадки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j-lt"/>
                        </a:rPr>
                        <a:t>Populus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j-lt"/>
                        </a:rPr>
                        <a:t>nigra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j-lt"/>
                        </a:rPr>
                        <a:t>Aesculus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j-lt"/>
                        </a:rPr>
                        <a:t>hippocastanum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Salix alba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j-lt"/>
                        </a:rPr>
                        <a:t>Betula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j-lt"/>
                        </a:rPr>
                        <a:t>pendula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9±0,45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25±1,25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15±0,75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65±3,25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26±1,3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14±0,7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32±1,6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58±2,9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14±0,7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8±0,4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47±2,35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33±1,65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4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8±0,4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36±1,8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25±1,25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41±2,05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25±1,25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37±1,85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39±1,95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27±1,35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Среднее значение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16±0,8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24±1,2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31±1,55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44±2,2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7" y="26749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ahnschrift Light SemiCondensed" panose="020B0502040204020203" pitchFamily="34" charset="0"/>
              </a:rPr>
              <a:t>Таблица 1 – Количественный </a:t>
            </a:r>
            <a:r>
              <a:rPr lang="ru-RU" dirty="0">
                <a:latin typeface="Bahnschrift Light SemiCondensed" panose="020B0502040204020203" pitchFamily="34" charset="0"/>
              </a:rPr>
              <a:t>показатель стерильности пыльцевых зерен на пробных площадках г. Донецка</a:t>
            </a:r>
          </a:p>
        </p:txBody>
      </p:sp>
      <p:cxnSp>
        <p:nvCxnSpPr>
          <p:cNvPr id="9" name="Прямая соединительная линия 8"/>
          <p:cNvCxnSpPr>
            <a:endCxn id="2" idx="3"/>
          </p:cNvCxnSpPr>
          <p:nvPr/>
        </p:nvCxnSpPr>
        <p:spPr>
          <a:xfrm flipV="1">
            <a:off x="323528" y="2266979"/>
            <a:ext cx="6379679" cy="195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23527" y="3507854"/>
            <a:ext cx="6379679" cy="195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7" y="3795886"/>
            <a:ext cx="655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Light SemiCondensed" panose="020B0502040204020203" pitchFamily="34" charset="0"/>
              </a:rPr>
              <a:t>Коэффициент Пирсона, по показателю стерильности пыльцевых зерен в корреляции с точкой отбора, показал положительную значимость (0,69), при p=0,05 таблитчатый коэффициент составил </a:t>
            </a:r>
            <a:r>
              <a:rPr lang="ru-RU" sz="1600" dirty="0" smtClean="0">
                <a:latin typeface="Bahnschrift Light SemiCondensed" panose="020B0502040204020203" pitchFamily="34" charset="0"/>
              </a:rPr>
              <a:t>0,73</a:t>
            </a:r>
            <a:endParaRPr lang="ru-RU" sz="1600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3795886"/>
            <a:ext cx="6379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3528" y="4662182"/>
            <a:ext cx="6379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6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5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pic>
        <p:nvPicPr>
          <p:cNvPr id="3074" name="Picture 2" descr="C:\Users\Эдвард\YandexDisk-Zunderok\Диссертация\ВСЕ МОИ ПУБЛИКАЦИИ\2022 Сатка\Мирненко Н.С\Готовый файл\Рисунки\Fig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526"/>
            <a:ext cx="5727384" cy="33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32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SemiCondensed" panose="020B0502040204020203" pitchFamily="34" charset="0"/>
              </a:rPr>
              <a:t>Рисунок 3 – Пролификация </a:t>
            </a:r>
            <a:r>
              <a:rPr lang="ru-RU" dirty="0">
                <a:latin typeface="Bahnschrift Light SemiCondensed" panose="020B0502040204020203" pitchFamily="34" charset="0"/>
              </a:rPr>
              <a:t>пыльцевых зерен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4912" y="267494"/>
            <a:ext cx="59766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0272" y="4731990"/>
            <a:ext cx="59766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15616" y="3795886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95936" y="3808468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7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418185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 SemiCondensed" panose="020B0502040204020203" pitchFamily="34" charset="0"/>
              </a:rPr>
              <a:t>В результате проведенных исследований на </a:t>
            </a:r>
            <a:r>
              <a:rPr lang="ru-RU" sz="1600" dirty="0" err="1">
                <a:latin typeface="Bahnschrift Light SemiCondensed" panose="020B0502040204020203" pitchFamily="34" charset="0"/>
              </a:rPr>
              <a:t>антропогенно</a:t>
            </a:r>
            <a:r>
              <a:rPr lang="ru-RU" sz="1600" dirty="0">
                <a:latin typeface="Bahnschrift Light SemiCondensed" panose="020B0502040204020203" pitchFamily="34" charset="0"/>
              </a:rPr>
              <a:t>-нагруженных (пробных) площадках установлены индикационные признаки загрязнения атмосферного воздуха характерные для Донецкой </a:t>
            </a:r>
            <a:r>
              <a:rPr lang="ru-RU" sz="1600" dirty="0" smtClean="0">
                <a:latin typeface="Bahnschrift Light SemiCondensed" panose="020B0502040204020203" pitchFamily="34" charset="0"/>
              </a:rPr>
              <a:t>агломерации. </a:t>
            </a:r>
          </a:p>
          <a:p>
            <a:r>
              <a:rPr lang="ru-RU" sz="1600" dirty="0" smtClean="0">
                <a:latin typeface="Bahnschrift Light SemiCondensed" panose="020B0502040204020203" pitchFamily="34" charset="0"/>
              </a:rPr>
              <a:t>Наблюдаемые </a:t>
            </a:r>
            <a:r>
              <a:rPr lang="ru-RU" sz="1600" dirty="0">
                <a:latin typeface="Bahnschrift Light SemiCondensed" panose="020B0502040204020203" pitchFamily="34" charset="0"/>
              </a:rPr>
              <a:t>показатели стерильности и пролификации пыльцевых зерен в корреляции с точкой отбора показали значительную связь. Показано, что древесные растения испытывают ряд комплексно неблагоприятных факторов приводящих к уменьшению репродуктивной способности. Полученные данные могут быть дополнением к имеющейся в Донбассе информационной базе растительных организмов, используемых для проведения экологического мониторинга.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70003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ВЫВОДЫ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8185"/>
            <a:ext cx="62646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4005844"/>
            <a:ext cx="62646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8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2" y="0"/>
            <a:ext cx="2041598" cy="5144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139702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БЛАГОДАРИМ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8185"/>
            <a:ext cx="62646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4005844"/>
            <a:ext cx="62646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0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488</Words>
  <Application>Microsoft Office PowerPoint</Application>
  <PresentationFormat>Экран (16:9)</PresentationFormat>
  <Paragraphs>68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Палиноиндикация техногенно-нагруженных территорий на примере г. Донецка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Эдвард</dc:creator>
  <cp:lastModifiedBy>Мирненко</cp:lastModifiedBy>
  <cp:revision>65</cp:revision>
  <dcterms:created xsi:type="dcterms:W3CDTF">2022-08-10T09:38:09Z</dcterms:created>
  <dcterms:modified xsi:type="dcterms:W3CDTF">2022-08-24T13:01:01Z</dcterms:modified>
</cp:coreProperties>
</file>