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8" r:id="rId3"/>
    <p:sldId id="281" r:id="rId4"/>
    <p:sldId id="279" r:id="rId5"/>
    <p:sldId id="280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41" autoAdjust="0"/>
  </p:normalViewPr>
  <p:slideViewPr>
    <p:cSldViewPr snapToGrid="0">
      <p:cViewPr>
        <p:scale>
          <a:sx n="60" d="100"/>
          <a:sy n="60" d="100"/>
        </p:scale>
        <p:origin x="-1138" y="-4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06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969449595535778"/>
          <c:y val="3.2323830334605314E-2"/>
          <c:w val="0.79772918892708822"/>
          <c:h val="0.57341284492548461"/>
        </c:manualLayout>
      </c:layout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Рекультивация проводилась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trendline>
            <c:spPr>
              <a:ln w="15875"/>
            </c:spPr>
            <c:trendlineType val="linear"/>
            <c:dispRSqr val="1"/>
            <c:dispEq val="1"/>
            <c:trendlineLbl>
              <c:layout>
                <c:manualLayout>
                  <c:x val="-0.12497954503175697"/>
                  <c:y val="2.8884882212689929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baseline="0"/>
                      <a:t>y = 4,2</a:t>
                    </a:r>
                    <a:r>
                      <a:rPr lang="ru-RU" baseline="0"/>
                      <a:t>*</a:t>
                    </a:r>
                    <a:r>
                      <a:rPr lang="en-US" baseline="0"/>
                      <a:t>x - 70,2
R² = 0,55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Лист1!$A$2:$A$13</c:f>
              <c:numCache>
                <c:formatCode>General</c:formatCode>
                <c:ptCount val="12"/>
                <c:pt idx="0">
                  <c:v>10</c:v>
                </c:pt>
                <c:pt idx="1">
                  <c:v>12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25</c:v>
                </c:pt>
                <c:pt idx="6">
                  <c:v>30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0">
                  <c:v>0</c:v>
                </c:pt>
                <c:pt idx="6">
                  <c:v>9.6</c:v>
                </c:pt>
                <c:pt idx="7">
                  <c:v>40.4</c:v>
                </c:pt>
                <c:pt idx="8">
                  <c:v>35.4</c:v>
                </c:pt>
                <c:pt idx="9">
                  <c:v>115.4</c:v>
                </c:pt>
                <c:pt idx="10">
                  <c:v>159</c:v>
                </c:pt>
              </c:numCache>
            </c:numRef>
          </c:y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Рекультивация не проводилась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spPr>
              <a:ln w="15875">
                <a:prstDash val="sysDash"/>
              </a:ln>
            </c:spPr>
            <c:trendlineType val="linear"/>
            <c:dispRSqr val="1"/>
            <c:dispEq val="1"/>
            <c:trendlineLbl>
              <c:layout>
                <c:manualLayout>
                  <c:x val="0.12382074109793564"/>
                  <c:y val="0.10231204353044386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baseline="0"/>
                      <a:t>y = 1,9</a:t>
                    </a:r>
                    <a:r>
                      <a:rPr lang="ru-RU" baseline="0"/>
                      <a:t>*</a:t>
                    </a:r>
                    <a:r>
                      <a:rPr lang="en-US" baseline="0"/>
                      <a:t>x - 29,4
R² = 0,7</a:t>
                    </a:r>
                    <a:r>
                      <a:rPr lang="ru-RU" baseline="0"/>
                      <a:t>9</a:t>
                    </a:r>
                    <a:endParaRPr lang="en-US"/>
                  </a:p>
                </c:rich>
              </c:tx>
              <c:numFmt formatCode="General" sourceLinked="0"/>
            </c:trendlineLbl>
          </c:trendline>
          <c:xVal>
            <c:numRef>
              <c:f>Лист1!$A$2:$A$13</c:f>
              <c:numCache>
                <c:formatCode>General</c:formatCode>
                <c:ptCount val="12"/>
                <c:pt idx="0">
                  <c:v>10</c:v>
                </c:pt>
                <c:pt idx="1">
                  <c:v>12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25</c:v>
                </c:pt>
                <c:pt idx="6">
                  <c:v>30</c:v>
                </c:pt>
                <c:pt idx="7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</c:numCache>
            </c:numRef>
          </c:xVal>
          <c:yVal>
            <c:numRef>
              <c:f>Лист1!$C$2:$C$13</c:f>
              <c:numCache>
                <c:formatCode>General</c:formatCode>
                <c:ptCount val="12"/>
                <c:pt idx="1">
                  <c:v>5.8</c:v>
                </c:pt>
                <c:pt idx="2">
                  <c:v>0</c:v>
                </c:pt>
                <c:pt idx="3">
                  <c:v>0</c:v>
                </c:pt>
                <c:pt idx="4">
                  <c:v>3.8</c:v>
                </c:pt>
                <c:pt idx="5">
                  <c:v>1.3</c:v>
                </c:pt>
                <c:pt idx="11">
                  <c:v>59.1</c:v>
                </c:pt>
              </c:numCache>
            </c:numRef>
          </c:yVal>
        </c:ser>
        <c:axId val="164526336"/>
        <c:axId val="164389632"/>
      </c:scatterChart>
      <c:valAx>
        <c:axId val="164526336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/>
                  <a:t>Давность начала сукцессии, лет</a:t>
                </a:r>
              </a:p>
            </c:rich>
          </c:tx>
          <c:layout>
            <c:manualLayout>
              <c:xMode val="edge"/>
              <c:yMode val="edge"/>
              <c:x val="0.35064332504084667"/>
              <c:y val="0.67857718742095041"/>
            </c:manualLayout>
          </c:layout>
        </c:title>
        <c:numFmt formatCode="General" sourceLinked="1"/>
        <c:tickLblPos val="nextTo"/>
        <c:crossAx val="164389632"/>
        <c:crosses val="autoZero"/>
        <c:crossBetween val="midCat"/>
      </c:valAx>
      <c:valAx>
        <c:axId val="164389632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Надземная фитомасса в абсолютно сухом состоянии, кг/га</a:t>
                </a:r>
              </a:p>
            </c:rich>
          </c:tx>
          <c:layout>
            <c:manualLayout>
              <c:xMode val="edge"/>
              <c:yMode val="edge"/>
              <c:x val="1.9530325642150173E-3"/>
              <c:y val="2.6646788768628808E-2"/>
            </c:manualLayout>
          </c:layout>
        </c:title>
        <c:numFmt formatCode="General" sourceLinked="1"/>
        <c:tickLblPos val="nextTo"/>
        <c:crossAx val="16452633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2.216071725996885E-3"/>
          <c:y val="0.78899273954392068"/>
          <c:w val="0.99778392827400308"/>
          <c:h val="0.211007260456079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492258914276252"/>
          <c:y val="0.11036940861115764"/>
          <c:w val="0.72360735383426267"/>
          <c:h val="0.69697646171888095"/>
        </c:manualLayout>
      </c:layout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Надземная фитомасса 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20195655715449498"/>
                  <c:y val="0.17511622800138041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400" baseline="0" dirty="0"/>
                      <a:t>y = 15,1</a:t>
                    </a:r>
                    <a:r>
                      <a:rPr lang="ru-RU" sz="1400" baseline="0" dirty="0"/>
                      <a:t>2*</a:t>
                    </a:r>
                    <a:r>
                      <a:rPr lang="en-US" sz="1400" baseline="0" dirty="0"/>
                      <a:t>x - 137,25
R² = 0,9</a:t>
                    </a:r>
                    <a:r>
                      <a:rPr lang="ru-RU" sz="1400" baseline="0" dirty="0"/>
                      <a:t>9</a:t>
                    </a:r>
                    <a:endParaRPr lang="en-US" sz="1400" dirty="0"/>
                  </a:p>
                </c:rich>
              </c:tx>
              <c:numFmt formatCode="General" sourceLinked="0"/>
            </c:trendlineLbl>
          </c:trendline>
          <c:xVal>
            <c:numRef>
              <c:f>Лист1!$A$2:$A$8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15</c:v>
                </c:pt>
                <c:pt idx="5">
                  <c:v>45</c:v>
                </c:pt>
                <c:pt idx="6">
                  <c:v>50</c:v>
                </c:pt>
              </c:numCache>
            </c:numRef>
          </c:xVal>
          <c:y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40.800000000000004</c:v>
                </c:pt>
                <c:pt idx="4">
                  <c:v>41.6</c:v>
                </c:pt>
                <c:pt idx="5">
                  <c:v>530.6</c:v>
                </c:pt>
                <c:pt idx="6">
                  <c:v>645.20000000000005</c:v>
                </c:pt>
              </c:numCache>
            </c:numRef>
          </c:yVal>
        </c:ser>
        <c:axId val="166241024"/>
        <c:axId val="166242944"/>
      </c:scatterChart>
      <c:valAx>
        <c:axId val="166241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Давность начала сукцессии, лет</a:t>
                </a:r>
              </a:p>
            </c:rich>
          </c:tx>
          <c:layout>
            <c:manualLayout>
              <c:xMode val="edge"/>
              <c:yMode val="edge"/>
              <c:x val="0.32180675284523352"/>
              <c:y val="0.88993005528564251"/>
            </c:manualLayout>
          </c:layout>
        </c:title>
        <c:numFmt formatCode="General" sourceLinked="1"/>
        <c:tickLblPos val="nextTo"/>
        <c:crossAx val="166242944"/>
        <c:crosses val="autoZero"/>
        <c:crossBetween val="midCat"/>
      </c:valAx>
      <c:valAx>
        <c:axId val="166242944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/>
                  <a:t>Надземная фитомасса в абсолютно сухом</a:t>
                </a:r>
                <a:r>
                  <a:rPr lang="ru-RU" sz="1400" baseline="0"/>
                  <a:t> состоянии, кг/га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3.9351767869959232E-2"/>
              <c:y val="0.14632224828279444"/>
            </c:manualLayout>
          </c:layout>
        </c:title>
        <c:numFmt formatCode="General" sourceLinked="1"/>
        <c:tickLblPos val="nextTo"/>
        <c:crossAx val="166241024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3FF87-62A4-4477-8F01-0DD01E0A6D3B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40FCE-413A-49D5-92C6-F630F4BF4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33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FCE-413A-49D5-92C6-F630F4BF481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FCE-413A-49D5-92C6-F630F4BF481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FCE-413A-49D5-92C6-F630F4BF481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FCE-413A-49D5-92C6-F630F4BF48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FCE-413A-49D5-92C6-F630F4BF481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FCE-413A-49D5-92C6-F630F4BF481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0FCE-413A-49D5-92C6-F630F4BF481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26BD-0A62-4CB5-9E24-44ABF85FC114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3B55-59AE-4732-853A-137B45B2D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463" y="729342"/>
            <a:ext cx="11464119" cy="1883229"/>
          </a:xfrm>
        </p:spPr>
        <p:txBody>
          <a:bodyPr anchor="ctr"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Формирование ягодных ресурсов живого напочвенного покрова на полигонах добычи золота и платины промывными технологиями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7647" y="3286125"/>
            <a:ext cx="10450286" cy="2381249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Докладчик: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Панин Игорь Александрович, 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доцент кафедры лесоводства, 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кандидат с.-х. наук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6589" y="5967554"/>
            <a:ext cx="30025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Екатеринбург 2022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5942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Уральский государственный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лесотехнический университет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17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8342" y="268415"/>
            <a:ext cx="11223171" cy="64940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Цель работы: </a:t>
            </a:r>
            <a:r>
              <a:rPr lang="ru-RU" sz="2000" dirty="0" smtClean="0"/>
              <a:t>определить биологические запасы дикорастущих ягодных растений живого напочвенного покрова (ЖНП) на различных этапах сукцессии растительного покрова полигонов добычи золота и платины промывными технологиями в условиях северо-запада Свердловской области.</a:t>
            </a:r>
          </a:p>
          <a:p>
            <a:pPr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Исходная гипотеза: </a:t>
            </a:r>
            <a:r>
              <a:rPr lang="ru-RU" sz="2000" dirty="0" smtClean="0">
                <a:latin typeface="+mj-lt"/>
                <a:cs typeface="Arial" pitchFamily="34" charset="0"/>
              </a:rPr>
              <a:t>ягодные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/>
              <a:t>растения присутствуют в ЖНП на отвалах после добычи золота и платины промывными технологиями, их запасы могут: изменяться в ходе сукцессии; отличаться на полигонах различного происхождения; зависеть от наличия, либо отсутствия работ по рекультивации.</a:t>
            </a:r>
          </a:p>
          <a:p>
            <a:pPr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Место проведения: </a:t>
            </a:r>
            <a:r>
              <a:rPr lang="ru-RU" sz="2000" dirty="0" smtClean="0">
                <a:latin typeface="+mj-lt"/>
                <a:cs typeface="Arial" pitchFamily="34" charset="0"/>
              </a:rPr>
              <a:t>окрестности пос. Кытлым, Карпинский район Свердловской области (</a:t>
            </a:r>
            <a:r>
              <a:rPr lang="ru-RU" sz="2000" dirty="0" err="1" smtClean="0">
                <a:latin typeface="+mj-lt"/>
                <a:cs typeface="Arial" pitchFamily="34" charset="0"/>
              </a:rPr>
              <a:t>Карпинское</a:t>
            </a:r>
            <a:r>
              <a:rPr lang="ru-RU" sz="2000" dirty="0" smtClean="0">
                <a:latin typeface="+mj-lt"/>
                <a:cs typeface="Arial" pitchFamily="34" charset="0"/>
              </a:rPr>
              <a:t> лесничество), по лесорастительной классификации Б.П. Колесникова «</a:t>
            </a:r>
            <a:r>
              <a:rPr lang="ru-RU" sz="2000" dirty="0" err="1" smtClean="0">
                <a:latin typeface="+mj-lt"/>
                <a:cs typeface="Arial" pitchFamily="34" charset="0"/>
              </a:rPr>
              <a:t>Севевероуральская</a:t>
            </a:r>
            <a:r>
              <a:rPr lang="ru-RU" sz="2000" dirty="0" smtClean="0">
                <a:latin typeface="+mj-lt"/>
                <a:cs typeface="Arial" pitchFamily="34" charset="0"/>
              </a:rPr>
              <a:t> среднегорная лесорастительная провинция Свердловской области».</a:t>
            </a:r>
          </a:p>
          <a:p>
            <a:pPr algn="just"/>
            <a:endParaRPr lang="ru-RU" sz="2000" dirty="0" smtClean="0">
              <a:latin typeface="+mj-lt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Объекты и методы: </a:t>
            </a:r>
            <a:r>
              <a:rPr lang="ru-RU" sz="2000" dirty="0" smtClean="0">
                <a:latin typeface="+mj-lt"/>
                <a:cs typeface="Arial" pitchFamily="34" charset="0"/>
              </a:rPr>
              <a:t>подбор и закладка пробных площадей (ПП) на отвалах различного происхождения, давности возникновения и рекультивации в количестве 19 </a:t>
            </a:r>
            <a:r>
              <a:rPr lang="ru-RU" sz="2000" dirty="0" err="1" smtClean="0">
                <a:latin typeface="+mj-lt"/>
                <a:cs typeface="Arial" pitchFamily="34" charset="0"/>
              </a:rPr>
              <a:t>шт</a:t>
            </a:r>
            <a:r>
              <a:rPr lang="ru-RU" sz="2000" dirty="0" smtClean="0">
                <a:latin typeface="+mj-lt"/>
                <a:cs typeface="Arial" pitchFamily="34" charset="0"/>
              </a:rPr>
              <a:t>; на ПП производилось   определение видового состава ЖНП, проективного покрытия, надземной фитомассы в абсолютно сухом состоянии и текущей урожайности плодово-ягодных растений по общепринятым методикам на учётных площадках с их равномерным размещением по ходовым линиям.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7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4713"/>
            <a:ext cx="79646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Надземная фитомасса ягодных растений ЖНП в абсолютно сухом состоянии, кг/га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9977" y="501227"/>
          <a:ext cx="11481280" cy="589521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72513"/>
                <a:gridCol w="1594382"/>
                <a:gridCol w="1549680"/>
                <a:gridCol w="1028153"/>
                <a:gridCol w="894047"/>
                <a:gridCol w="938749"/>
                <a:gridCol w="1147360"/>
                <a:gridCol w="879145"/>
                <a:gridCol w="1057956"/>
                <a:gridCol w="1043054"/>
                <a:gridCol w="876241"/>
              </a:tblGrid>
              <a:tr h="4528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№ ПП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Давность, лет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Черника обыкновенная </a:t>
                      </a:r>
                      <a:r>
                        <a:rPr lang="en-US" sz="1400" i="1" dirty="0" err="1">
                          <a:latin typeface="+mj-lt"/>
                          <a:cs typeface="Times New Roman" pitchFamily="18" charset="0"/>
                        </a:rPr>
                        <a:t>Vaccinium</a:t>
                      </a:r>
                      <a:r>
                        <a:rPr lang="en-US" sz="1400" i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dirty="0" err="1">
                          <a:latin typeface="+mj-lt"/>
                          <a:cs typeface="Times New Roman" pitchFamily="18" charset="0"/>
                        </a:rPr>
                        <a:t>myrtillus</a:t>
                      </a:r>
                      <a:r>
                        <a:rPr lang="en-US" sz="1400" i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L</a:t>
                      </a: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Брусника обыкновенная </a:t>
                      </a:r>
                      <a:r>
                        <a:rPr lang="en-US" sz="1400" i="1" dirty="0" err="1">
                          <a:latin typeface="+mj-lt"/>
                          <a:cs typeface="Times New Roman" pitchFamily="18" charset="0"/>
                        </a:rPr>
                        <a:t>Vaccinium</a:t>
                      </a:r>
                      <a:r>
                        <a:rPr lang="en-US" sz="1400" i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dirty="0" err="1">
                          <a:latin typeface="+mj-lt"/>
                          <a:cs typeface="Times New Roman" pitchFamily="18" charset="0"/>
                        </a:rPr>
                        <a:t>vitis</a:t>
                      </a:r>
                      <a:r>
                        <a:rPr lang="ru-RU" sz="1400" i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r>
                        <a:rPr lang="en-US" sz="1400" i="1" dirty="0" err="1">
                          <a:latin typeface="+mj-lt"/>
                          <a:cs typeface="Times New Roman" pitchFamily="18" charset="0"/>
                        </a:rPr>
                        <a:t>idaea</a:t>
                      </a: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 L</a:t>
                      </a: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Голубика обыкновенная </a:t>
                      </a:r>
                      <a:r>
                        <a:rPr lang="en-US" sz="1400" i="1" dirty="0" err="1">
                          <a:latin typeface="+mj-lt"/>
                          <a:cs typeface="Times New Roman" pitchFamily="18" charset="0"/>
                        </a:rPr>
                        <a:t>Vaccinium</a:t>
                      </a:r>
                      <a:r>
                        <a:rPr lang="en-US" sz="1400" i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dirty="0" err="1">
                          <a:latin typeface="+mj-lt"/>
                          <a:cs typeface="Times New Roman" pitchFamily="18" charset="0"/>
                        </a:rPr>
                        <a:t>uliginosum</a:t>
                      </a: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 L</a:t>
                      </a: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j-lt"/>
                          <a:cs typeface="Times New Roman" pitchFamily="18" charset="0"/>
                        </a:rPr>
                        <a:t>Итого</a:t>
                      </a: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+mj-lt"/>
                          <a:cs typeface="Times New Roman" pitchFamily="18" charset="0"/>
                        </a:rPr>
                        <a:t>кустарнички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+mj-lt"/>
                          <a:cs typeface="Times New Roman" pitchFamily="18" charset="0"/>
                        </a:rPr>
                        <a:t>Земляника</a:t>
                      </a: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  <a:cs typeface="Times New Roman" pitchFamily="18" charset="0"/>
                        </a:rPr>
                        <a:t>лесная</a:t>
                      </a: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latin typeface="+mj-lt"/>
                          <a:cs typeface="Times New Roman" pitchFamily="18" charset="0"/>
                        </a:rPr>
                        <a:t>Fragaria</a:t>
                      </a:r>
                      <a:r>
                        <a:rPr lang="en-US" sz="1400" i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dirty="0" err="1">
                          <a:latin typeface="+mj-lt"/>
                          <a:cs typeface="Times New Roman" pitchFamily="18" charset="0"/>
                        </a:rPr>
                        <a:t>vesca</a:t>
                      </a:r>
                      <a:r>
                        <a:rPr lang="en-US" sz="1400" i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L.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Костяника обыкновенная </a:t>
                      </a:r>
                      <a:r>
                        <a:rPr lang="en-US" sz="1400" i="1" dirty="0" err="1">
                          <a:latin typeface="+mj-lt"/>
                          <a:cs typeface="Times New Roman" pitchFamily="18" charset="0"/>
                        </a:rPr>
                        <a:t>Rubus</a:t>
                      </a:r>
                      <a:r>
                        <a:rPr lang="en-US" sz="1400" i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dirty="0" err="1">
                          <a:latin typeface="+mj-lt"/>
                          <a:cs typeface="Times New Roman" pitchFamily="18" charset="0"/>
                        </a:rPr>
                        <a:t>saxatilis</a:t>
                      </a:r>
                      <a:r>
                        <a:rPr lang="en-US" sz="1400" i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L</a:t>
                      </a: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j-lt"/>
                          <a:cs typeface="Times New Roman" pitchFamily="18" charset="0"/>
                        </a:rPr>
                        <a:t>Итого</a:t>
                      </a: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+mj-lt"/>
                          <a:cs typeface="Times New Roman" pitchFamily="18" charset="0"/>
                        </a:rPr>
                        <a:t>травянистые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+mj-lt"/>
                          <a:cs typeface="Times New Roman" pitchFamily="18" charset="0"/>
                        </a:rPr>
                        <a:t>Всего</a:t>
                      </a: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+mj-lt"/>
                          <a:cs typeface="Times New Roman" pitchFamily="18" charset="0"/>
                        </a:rPr>
                        <a:t>ягодных</a:t>
                      </a: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latin typeface="+mj-lt"/>
                          <a:cs typeface="Times New Roman" pitchFamily="18" charset="0"/>
                        </a:rPr>
                        <a:t>растений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Возникновение полигона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Рекультивация полигона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86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+mj-lt"/>
                          <a:cs typeface="Times New Roman" pitchFamily="18" charset="0"/>
                        </a:rPr>
                        <a:t>Полигоны</a:t>
                      </a: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+mj-lt"/>
                          <a:cs typeface="Times New Roman" pitchFamily="18" charset="0"/>
                        </a:rPr>
                        <a:t>после работы гидромонитора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2,8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38,0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40,8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40,8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18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41,4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41,4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0,2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41,6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50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45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477,5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477,5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53,1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530,6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55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3,6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559,2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38,0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600,8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44,4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44,4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645,2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+mj-lt"/>
                          <a:cs typeface="Times New Roman" pitchFamily="18" charset="0"/>
                        </a:rPr>
                        <a:t>Дражные</a:t>
                      </a: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latin typeface="+mj-lt"/>
                          <a:cs typeface="Times New Roman" pitchFamily="18" charset="0"/>
                        </a:rPr>
                        <a:t>полигоны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16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16</a:t>
                      </a:r>
                      <a:r>
                        <a:rPr lang="ru-RU" sz="1400">
                          <a:latin typeface="+mj-lt"/>
                          <a:cs typeface="Times New Roman" pitchFamily="18" charset="0"/>
                        </a:rPr>
                        <a:t>,0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47,7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63,7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6,3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6,3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70,0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18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43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30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8,8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8,8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0,8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0,8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9,6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17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45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35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12,6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0,2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12,8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7,2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15,4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22,6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35,4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12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45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40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9,5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149,5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159,0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159,0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19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45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40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38,9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5745" algn="l"/>
                          <a:tab pos="290830" algn="ctr"/>
                        </a:tabLst>
                      </a:pPr>
                      <a:r>
                        <a:rPr lang="en-US" sz="1400" b="1">
                          <a:latin typeface="+mj-lt"/>
                          <a:cs typeface="Times New Roman" pitchFamily="18" charset="0"/>
                        </a:rPr>
                        <a:t>38,9</a:t>
                      </a:r>
                      <a:endParaRPr lang="ru-RU" sz="1400" b="1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1,5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1,5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40,4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12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Нет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5,8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5,8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5,8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Нет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16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Нет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16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Нет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3,8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3,8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3,8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14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25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Нет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1,3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1,3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1,3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13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+mj-lt"/>
                          <a:cs typeface="Times New Roman" pitchFamily="18" charset="0"/>
                        </a:rPr>
                        <a:t>Нет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31,8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cs typeface="Times New Roman" pitchFamily="18" charset="0"/>
                        </a:rPr>
                        <a:t>27,3</a:t>
                      </a:r>
                      <a:endParaRPr lang="ru-RU" sz="1400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59,1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cs typeface="Times New Roman" pitchFamily="18" charset="0"/>
                        </a:rPr>
                        <a:t>59,1</a:t>
                      </a:r>
                      <a:endParaRPr lang="ru-RU" sz="1400" b="1" dirty="0"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266" marR="392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217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7" y="133352"/>
            <a:ext cx="6159582" cy="255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458" r="6298"/>
          <a:stretch>
            <a:fillRect/>
          </a:stretch>
        </p:blipFill>
        <p:spPr bwMode="auto">
          <a:xfrm>
            <a:off x="6381750" y="123825"/>
            <a:ext cx="5657850" cy="255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0314" y="2700479"/>
            <a:ext cx="209806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763" y="2681429"/>
            <a:ext cx="20504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4639" y="2681429"/>
            <a:ext cx="20409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9663" y="2685990"/>
            <a:ext cx="19361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3238" y="2705040"/>
            <a:ext cx="205043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IIb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25100" y="2676465"/>
            <a:ext cx="17240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IIc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925" y="3321051"/>
            <a:ext cx="6442554" cy="291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7463" y="6229290"/>
            <a:ext cx="22314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IIIa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5838" y="6229290"/>
            <a:ext cx="21456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IIIb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0100" y="6210240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IIIc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3400" y="3302000"/>
            <a:ext cx="5308600" cy="2959100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Растительность на полигонах различной давности возникновения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Сукцессия дражных отвалов без рекультивации (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15 (12 лет сукцессии)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14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 лет сукцессии)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 13 (40 лет сукцессии);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Сукцессия дражных отвалов после рекультивации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5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лет сукцессии)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16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лет сукцессии)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ПП 12 (40 лет сукцессии);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Сукцессия отвалов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работы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гидромонитора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</a:t>
            </a:r>
          </a:p>
          <a:p>
            <a:pPr algn="l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2 (7 лет сукцессии) 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4 (15 лет сукцессии)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11 (45 лет сукцессии)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7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02683" y="269874"/>
          <a:ext cx="6021917" cy="464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3550" y="5236587"/>
            <a:ext cx="44577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унок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Графики зависимости надземной фитомассы ягодных растений ЖНП в абсолютно сухом состоянии от давности начала сукцессии дражного полигона при проведении и при отсутствии рекультивации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739360" y="241300"/>
          <a:ext cx="5071640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968999" y="5231598"/>
            <a:ext cx="6048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Рисунок 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График зависимости надземной фитомассы ягодных растений ЖНП в абсолютно сухом состоянии от давности рекультивации полигона добычи драг металлов с использованием гидромонитора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7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6442" y="263272"/>
            <a:ext cx="11223171" cy="618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Выводы: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000" dirty="0" smtClean="0"/>
              <a:t>1. Всего в ЖНП было зафиксировано 5 видов ягодных растений. Определены показатели их надземной фитомассы в абсолютно сухом состоянии, проективное покрытие и среднегодовая урожайность на различных этапах сукцессии растительного покрова в период с 10 до 55 лет.</a:t>
            </a:r>
          </a:p>
          <a:p>
            <a:pPr algn="just"/>
            <a:r>
              <a:rPr lang="ru-RU" sz="2000" dirty="0" smtClean="0">
                <a:latin typeface="+mj-lt"/>
                <a:cs typeface="Arial" pitchFamily="34" charset="0"/>
              </a:rPr>
              <a:t>2. </a:t>
            </a:r>
            <a:r>
              <a:rPr lang="ru-RU" sz="2000" dirty="0" smtClean="0"/>
              <a:t>Установлено, что существует корреляционная зависимость между надземной фитомассой ягодных растений ЖНП и давностью начала сукцессии.</a:t>
            </a:r>
            <a:endParaRPr lang="ru-RU" sz="2000" dirty="0" smtClean="0">
              <a:latin typeface="+mj-lt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+mj-lt"/>
                <a:cs typeface="Arial" pitchFamily="34" charset="0"/>
              </a:rPr>
              <a:t>3. </a:t>
            </a:r>
            <a:r>
              <a:rPr lang="ru-RU" sz="2000" dirty="0" smtClean="0"/>
              <a:t>На поздних этапах сукцессии полигонов после использования гидромониторов наблюдается формирование брусничников.</a:t>
            </a:r>
            <a:endParaRPr lang="ru-RU" sz="2000" dirty="0" smtClean="0">
              <a:latin typeface="+mj-lt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+mj-lt"/>
                <a:cs typeface="Arial" pitchFamily="34" charset="0"/>
              </a:rPr>
              <a:t>4. </a:t>
            </a:r>
            <a:r>
              <a:rPr lang="ru-RU" sz="2000" dirty="0" smtClean="0"/>
              <a:t>В условиях рекультивированных дражных полигонов эксплуатационные ягодники не сформировались, однако, если установленная тенденция продолжится, то через некоторое время можно ожидать формирование дикорастущих ягодников и на них. </a:t>
            </a:r>
            <a:endParaRPr lang="ru-RU" sz="2000" dirty="0" smtClean="0">
              <a:latin typeface="+mj-lt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+mj-lt"/>
                <a:cs typeface="Arial" pitchFamily="34" charset="0"/>
              </a:rPr>
              <a:t>5. </a:t>
            </a:r>
            <a:r>
              <a:rPr lang="ru-RU" sz="2000" dirty="0" smtClean="0"/>
              <a:t>Низкие темпы увеличения фитомассы дикорастущих ягод на нерекультивированных дражных полигонах наглядно свидетельствуют о важности проведения рекультивационных мероприятий после открытых разработок драг металлов для восстановления недревесных пищевых ресурсов.</a:t>
            </a:r>
          </a:p>
          <a:p>
            <a:pPr algn="just"/>
            <a:endParaRPr lang="ru-RU" sz="2000" dirty="0" smtClean="0">
              <a:latin typeface="+mj-lt"/>
              <a:cs typeface="Arial" pitchFamily="34" charset="0"/>
            </a:endParaRPr>
          </a:p>
          <a:p>
            <a:pPr algn="just"/>
            <a:endParaRPr lang="ru-RU" sz="2000" dirty="0" smtClean="0">
              <a:latin typeface="+mj-lt"/>
              <a:cs typeface="Arial" pitchFamily="34" charset="0"/>
            </a:endParaRPr>
          </a:p>
          <a:p>
            <a:pPr algn="just"/>
            <a:endParaRPr lang="ru-RU" sz="2000" dirty="0" smtClean="0">
              <a:latin typeface="+mj-lt"/>
              <a:cs typeface="Arial" pitchFamily="34" charset="0"/>
            </a:endParaRP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7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D3B55-59AE-4732-853A-137B45B2DA4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2534586"/>
            <a:ext cx="9906000" cy="1819700"/>
          </a:xfrm>
        </p:spPr>
        <p:txBody>
          <a:bodyPr anchor="ctr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paninia@m.usfeu.ru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 автора на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Elibrary.ru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7599-8125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1296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17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751</Words>
  <Application>Microsoft Office PowerPoint</Application>
  <PresentationFormat>Произвольный</PresentationFormat>
  <Paragraphs>287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Формирование ягодных ресурсов живого напочвенного покрова на полигонах добычи золота и платины промывными технологиями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79527</cp:lastModifiedBy>
  <cp:revision>97</cp:revision>
  <dcterms:created xsi:type="dcterms:W3CDTF">2022-06-15T10:51:17Z</dcterms:created>
  <dcterms:modified xsi:type="dcterms:W3CDTF">2022-08-22T17:51:54Z</dcterms:modified>
</cp:coreProperties>
</file>