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73" r:id="rId4"/>
    <p:sldId id="277" r:id="rId5"/>
    <p:sldId id="278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98" d="100"/>
          <a:sy n="98" d="100"/>
        </p:scale>
        <p:origin x="-157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E9706-A41B-4F6E-B9F4-705EB019E0E4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7A3DC-5917-4F4B-BFAC-B7A4F6D70D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8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93524F-D090-49E0-B1B8-2C2C3E9863F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C27B0D-6EE3-464F-B301-540C695E29D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C27B0D-6EE3-464F-B301-540C695E29D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C27B0D-6EE3-464F-B301-540C695E29D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hyperlink" Target="mailto:mila_mikhaylovska@mail.ru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56361" y="2105491"/>
            <a:ext cx="8231824" cy="471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Л.Н. Михайловская</a:t>
            </a:r>
            <a:r>
              <a:rPr lang="en-US" sz="20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1*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В.П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Гусева</a:t>
            </a:r>
            <a:r>
              <a:rPr lang="en-US" sz="20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З.Б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Михайловская</a:t>
            </a:r>
            <a:r>
              <a:rPr lang="en-US" sz="20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" b="1" dirty="0" smtClean="0">
                <a:solidFill>
                  <a:schemeClr val="bg1"/>
                </a:solidFill>
              </a:rPr>
              <a:t>р</a:t>
            </a:r>
          </a:p>
          <a:p>
            <a:endParaRPr lang="ru-RU" sz="1600" b="1" baseline="30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экологии растений и животных </a:t>
            </a:r>
            <a:r>
              <a:rPr lang="ru-RU" sz="16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РАН, Екатеринбург,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1600" b="1" baseline="30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1*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mila_mikhaylovska@mail.ru</a:t>
            </a:r>
            <a:endParaRPr lang="ru-RU" sz="1600" u="sng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ea typeface="Calibri"/>
              <a:cs typeface="Times New Roman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ea typeface="Calibri"/>
                <a:cs typeface="Times New Roman"/>
              </a:rPr>
              <a:t>Загрязнение </a:t>
            </a:r>
            <a:r>
              <a:rPr lang="ru-RU" sz="1600" dirty="0">
                <a:latin typeface="Times New Roman" pitchFamily="18" charset="0"/>
                <a:ea typeface="Calibri"/>
                <a:cs typeface="Times New Roman"/>
              </a:rPr>
              <a:t>почв Урала долгоживущими радионуклидами формировалось в течение длительного времени. Источники загрязнения – глобальные радиоактивные выпадения из атмосферы, сбросы многочисленных промышленных предприятий ядерного топливного цикла (штатные или аварийные), мирные ядерные взрывы, хранилища ядерных отходов. Белоярская атомная электростанция им. И.В. Курчатова (БАЭС) - один из крупных ядерных объектов Уральского региона. В непосредственной близости к БАЭС находится Институт реакторных материалов (ИРМ). Разделить их вклад в загрязнение окружающей среды невозможно.  Штатная работа предприятий сопровождается контролируемыми радиоактивными </a:t>
            </a:r>
            <a:r>
              <a:rPr lang="ru-RU" sz="1600" dirty="0" err="1">
                <a:latin typeface="Times New Roman" pitchFamily="18" charset="0"/>
                <a:ea typeface="Calibri"/>
                <a:cs typeface="Times New Roman"/>
              </a:rPr>
              <a:t>газоаэрозольными</a:t>
            </a:r>
            <a:r>
              <a:rPr lang="ru-RU" sz="1600" dirty="0">
                <a:latin typeface="Times New Roman" pitchFamily="18" charset="0"/>
                <a:ea typeface="Calibri"/>
                <a:cs typeface="Times New Roman"/>
              </a:rPr>
              <a:t> выбросами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ea typeface="Calibri"/>
                <a:cs typeface="Times New Roman"/>
              </a:rPr>
              <a:t> </a:t>
            </a:r>
            <a:r>
              <a:rPr lang="ru-RU" sz="1600" b="1" i="1" dirty="0" smtClean="0">
                <a:solidFill>
                  <a:srgbClr val="003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 - </a:t>
            </a:r>
            <a:r>
              <a:rPr lang="ru-RU" sz="1400" dirty="0" smtClean="0"/>
              <a:t>оценка </a:t>
            </a:r>
            <a:r>
              <a:rPr lang="ru-RU" sz="1400" dirty="0"/>
              <a:t>многолетнего влияния Белоярской АЭС и </a:t>
            </a:r>
            <a:r>
              <a:rPr lang="ru-RU" sz="1400" dirty="0" smtClean="0"/>
              <a:t>Института реакторных материалов </a:t>
            </a:r>
            <a:r>
              <a:rPr lang="ru-RU" sz="1400" dirty="0"/>
              <a:t>на загрязнение радионуклидами почвенного покрова наблюдаемой зоны.</a:t>
            </a:r>
            <a:endParaRPr lang="ru-RU" sz="1400" dirty="0">
              <a:solidFill>
                <a:srgbClr val="7030A0"/>
              </a:solidFill>
            </a:endParaRP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56361" y="1412776"/>
            <a:ext cx="7884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РАДИАЦИОННЫЙ МОНИТОРИНГ ПОЧВЕННОГО ПОКРОВА В ЗОНЕ ВЛИЯНИЯ АТОМНЫХ ПРЕДПРИЯТИЙ </a:t>
            </a:r>
            <a:endParaRPr lang="ru-RU" sz="2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331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570839EE-7144-473F-A3C4-5CD8874C4609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026" name="Picture 2" descr="D:\Job\СТРАНИЧКА\Логотип IPA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48" y="332656"/>
            <a:ext cx="2868864" cy="10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84169" y="620688"/>
            <a:ext cx="2695452" cy="5760640"/>
          </a:xfrm>
        </p:spPr>
        <p:txBody>
          <a:bodyPr>
            <a:normAutofit fontScale="90000"/>
          </a:bodyPr>
          <a:lstStyle/>
          <a:p>
            <a:pPr indent="45021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Реперные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участки закладывали в 13-километровой зоне наблюдения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БАЭС.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Учитывали преимущественное направление ветров (от южного до северо-западного) и расстояние от БАЭС и ИРМ (рис. 1).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обследованной территории мы выделили вероятную зону приземления факела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газоаэрозольных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выбросов двух предприятий – сектор, ограниченный радиусами 3–6 км. Все реперные площадки имели однородный рельеф и почвенно-растительный покров, располагались в наиболее распространенных экосистемах на автоморфных элементах ландшафта.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участки закладывали за пределами наблюдаемой зоны. Пробы почв отбирали слоями по 5 см с учетом площади из разрезов расположенных в вершинах равностороннего треугольника с длиной стороны 10м.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ea typeface="Calibri"/>
              <a:cs typeface="Times New Roman"/>
            </a:endParaRPr>
          </a:p>
        </p:txBody>
      </p:sp>
      <p:sp>
        <p:nvSpPr>
          <p:cNvPr id="1638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5CBF5CC-16B3-4026-B056-85190EBC1A1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6387" name="Прямоугольник 10"/>
          <p:cNvSpPr>
            <a:spLocks noChangeArrowheads="1"/>
          </p:cNvSpPr>
          <p:nvPr/>
        </p:nvSpPr>
        <p:spPr bwMode="auto">
          <a:xfrm>
            <a:off x="251520" y="4941168"/>
            <a:ext cx="56886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 Схема района исследований</a:t>
            </a:r>
          </a:p>
          <a:p>
            <a:r>
              <a:rPr lang="ru-RU" sz="1400" i="1" dirty="0">
                <a:latin typeface="Times New Roman" pitchFamily="18" charset="0"/>
              </a:rPr>
              <a:t>1 – реперные точки; 2 – предприятия ядерного топливного цикла; 3 – населенные пункты; 4 – санитарно-защитная зона БАЭС.</a:t>
            </a:r>
            <a:endParaRPr lang="ru-RU" sz="1400" dirty="0">
              <a:latin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5607050" cy="39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31741"/>
              </p:ext>
            </p:extLst>
          </p:nvPr>
        </p:nvGraphicFramePr>
        <p:xfrm>
          <a:off x="467544" y="788641"/>
          <a:ext cx="8064895" cy="339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334"/>
                <a:gridCol w="703334"/>
                <a:gridCol w="703334"/>
                <a:gridCol w="703334"/>
                <a:gridCol w="703334"/>
                <a:gridCol w="1193062"/>
                <a:gridCol w="963828"/>
                <a:gridCol w="1312890"/>
                <a:gridCol w="1078445"/>
              </a:tblGrid>
              <a:tr h="358299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Сектор,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gridSpan="6"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кБк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Cs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ru-RU" sz="1200" baseline="30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Sr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4038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Sr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5403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Cs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239,240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±δ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48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0–3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0,8–2,0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1,3±0,4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0,4–7,7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4,4±2,4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0,036–0,145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0,099±0,047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1,9–7,2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4,7±1,8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8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3–6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0,9–4,2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2,2±0,8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3,1–9,2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5,9±1,5*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0,013–0,167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0,091±0,044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1,0–11,0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3,5±2,7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8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6–13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0,9–4,5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2,4±0,9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0,5–7,8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4,4±1,9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0,013–0,216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0,101±0,064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0,1–4,3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1,9±1,1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48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0–13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0,8–4,5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2,1±0,8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0,4–9,2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5,1 ±1,9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0,013–0,216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0,095±0,049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0,1–11,0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2,9±2,3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48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0,9–2,1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1,4±0,6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2,0–5,7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3,2±1,2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0,053–0,175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0,096±0,052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1,5–6,5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±1,7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80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16632"/>
            <a:ext cx="813690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Times New Roman"/>
                <a:ea typeface="Calibri"/>
              </a:rPr>
              <a:t>Таблица 1 – Плотность загрязнения радионуклидами почвенного покрова окрестностей БАЭС </a:t>
            </a:r>
            <a:endParaRPr lang="ru-RU" i="1" dirty="0" smtClean="0">
              <a:latin typeface="Times New Roman"/>
              <a:ea typeface="Calibri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Обследованная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территория отличается гетерогенностью пространственного распределения радионуклидов (табл.1). В зоне наблюдения БАЭС диапазон значений плотности загрязнения почв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239,240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поддерживается на уровне глобального фона и составляет 0,013–0,216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кБк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0,8–4,5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кБк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0,4–9,2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кБк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он в большинстве случаев  не превышает уровня регионального фона, сложившегося за счет выпадений из атмосферы радионуклидов различного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генезиса. На различное происхождение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выпадений указывает и широкий диапазон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величины отношения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400" baseline="300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Достоверно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значимое отличие среднего уровня загрязнения обследованной территории от контрольных участков наблюдается только для</a:t>
            </a:r>
            <a:r>
              <a:rPr lang="ru-RU" sz="1400" i="1" baseline="30000" dirty="0">
                <a:latin typeface="Times New Roman" pitchFamily="18" charset="0"/>
                <a:cs typeface="Times New Roman" pitchFamily="18" charset="0"/>
              </a:rPr>
              <a:t> 137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Cs в зоне вероятного приземления факела выбросов, ограниченной радиусами 3-6 км. </a:t>
            </a:r>
          </a:p>
          <a:p>
            <a:pPr algn="just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1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4088" y="620688"/>
            <a:ext cx="3415533" cy="5760640"/>
          </a:xfrm>
        </p:spPr>
        <p:txBody>
          <a:bodyPr>
            <a:normAutofit/>
          </a:bodyPr>
          <a:lstStyle/>
          <a:p>
            <a:pPr indent="450215" algn="just"/>
            <a:r>
              <a:rPr lang="ru-RU" sz="1400" dirty="0">
                <a:latin typeface="Times New Roman" pitchFamily="18" charset="0"/>
                <a:ea typeface="Calibri"/>
                <a:cs typeface="Times New Roman"/>
              </a:rPr>
              <a:t>Анализ частотного распределения плотности загрязнения почв </a:t>
            </a:r>
            <a:r>
              <a:rPr lang="ru-RU" sz="1400" i="1" baseline="30000" dirty="0">
                <a:latin typeface="Times New Roman" pitchFamily="18" charset="0"/>
                <a:cs typeface="Times New Roman" pitchFamily="18" charset="0"/>
              </a:rPr>
              <a:t>239,240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Pu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 pitchFamily="18" charset="0"/>
                <a:ea typeface="Calibri"/>
                <a:cs typeface="Times New Roman"/>
              </a:rPr>
              <a:t>показал, что в зоне наблюдения БАЭС и на контрольных участках все значения не превышают фонового уровня, образованного глобальными выпадениями (рис. 2). Что касается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 pitchFamily="18" charset="0"/>
                <a:ea typeface="Calibri"/>
                <a:cs typeface="Times New Roman"/>
              </a:rPr>
              <a:t>и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/>
              </a:rPr>
              <a:t> </a:t>
            </a:r>
            <a:r>
              <a:rPr lang="ru-RU" sz="1400" dirty="0">
                <a:latin typeface="Times New Roman" pitchFamily="18" charset="0"/>
                <a:ea typeface="Calibri"/>
                <a:cs typeface="Times New Roman"/>
              </a:rPr>
              <a:t>в зоне наблюдения диапазон уровней загрязнения шире, чем на контрольных участках </a:t>
            </a:r>
          </a:p>
        </p:txBody>
      </p:sp>
      <p:sp>
        <p:nvSpPr>
          <p:cNvPr id="1638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5CBF5CC-16B3-4026-B056-85190EBC1A10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32"/>
            <a:ext cx="3732946" cy="50131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0606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Рисунок 2 – Частотное распределение плотности загрязнения почв радионуклидами: а – наблюдаемая зона (темная заливка – зона приземления факела выбросов), б – контроль.</a:t>
            </a:r>
          </a:p>
        </p:txBody>
      </p:sp>
    </p:spTree>
    <p:extLst>
      <p:ext uri="{BB962C8B-B14F-4D97-AF65-F5344CB8AC3E}">
        <p14:creationId xmlns:p14="http://schemas.microsoft.com/office/powerpoint/2010/main" val="40194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94426"/>
              </p:ext>
            </p:extLst>
          </p:nvPr>
        </p:nvGraphicFramePr>
        <p:xfrm>
          <a:off x="467544" y="788641"/>
          <a:ext cx="7344814" cy="3453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514"/>
                <a:gridCol w="910514"/>
                <a:gridCol w="910514"/>
                <a:gridCol w="910514"/>
                <a:gridCol w="910514"/>
                <a:gridCol w="1544502"/>
                <a:gridCol w="1247742"/>
              </a:tblGrid>
              <a:tr h="358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Сектор,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gridSpan="6"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кБк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/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7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Сектор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Sr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540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Cs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7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см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25см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см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25см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0,12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±0,07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0,72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±0,38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±0,79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0,073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±0,043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0,94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±0,44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5,98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±1,18*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С-В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0,09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±0,07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0,58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2,28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±0,56*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±0,036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2,78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±1,56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5,84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±1,54*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0,07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±0,08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0,73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±0,24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2,30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±0,67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0,079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±0,077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3,17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±1,04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6,05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±1,84*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Ю-В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0,11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0,66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±0,35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2,11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±1,26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0,059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±0,071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2,46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±1,79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5,96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±1,92*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7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0,04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±0,03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0,47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±0,22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1,39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±0,56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0,025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±0,037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1,61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3,97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±0,75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0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16632"/>
            <a:ext cx="799288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Таблица 2 – Распределение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зоне вероятного приземления факела выбросов Белоярской АЭС в зависимости от азимутального направления (плотность загрязнения,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кБк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pPr algn="ctr"/>
            <a:endParaRPr lang="ru-RU" i="1" dirty="0">
              <a:latin typeface="Times New Roman"/>
            </a:endParaRPr>
          </a:p>
          <a:p>
            <a:pPr algn="ctr"/>
            <a:endParaRPr lang="ru-RU" i="1" dirty="0" smtClean="0">
              <a:latin typeface="Times New Roman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*Значимые различия.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Детальное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исследование зоны приземления факела выбросов по 5 азимутальным направлениям провели для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так как для </a:t>
            </a:r>
            <a:r>
              <a:rPr lang="ru-RU" sz="1400" i="1" baseline="30000" dirty="0">
                <a:latin typeface="Times New Roman" pitchFamily="18" charset="0"/>
                <a:cs typeface="Times New Roman" pitchFamily="18" charset="0"/>
              </a:rPr>
              <a:t>239,240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Pu не было обнаружено какого-либо вклада выбросов станции. Из таблицы 2 видно, что максимальная вариабельность загрязнения наблюдается в подстилках. Загрязнение индикаторных компонентов почв (подстилка и слой 0-5 см) не отличается от контрольного уровня. Повышенный в 1,6 раз уровень загрязнения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наблюдается в 0-25 см слое почв в секторе СВ , а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1,8 раз в секторах от С до ЮВ, что соответствует преимущественному направлению ветров. Характер пространственного распределения радионуклидов свидетельствует о формировании загрязнения зоны приземления факела выбросов, на ранних этапах эксплуатации ядерных предприятий.</a:t>
            </a:r>
          </a:p>
          <a:p>
            <a:pPr algn="just"/>
            <a:endParaRPr lang="ru-RU" i="1" dirty="0">
              <a:latin typeface="Times New Roman"/>
            </a:endParaRPr>
          </a:p>
          <a:p>
            <a:pPr algn="just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8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15CBF5CC-16B3-4026-B056-85190EBC1A1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2834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78" y="260648"/>
            <a:ext cx="91310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6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i="1" dirty="0">
              <a:solidFill>
                <a:srgbClr val="003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028343"/>
            <a:ext cx="80648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основании проведенных исследований, в зоне наблюдения БАЭС впервые оконтурена территория приземления факела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газоаэрозольных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выбросов БАЭС и ИРМ. Она ограничена радиусами 3-6 км и азимутальными направлениями от С до ЮВ. Суммарный вклад ядерных предприятий в ее загрязнение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составляет 0,8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кБк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1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aseline="30000" dirty="0">
                <a:latin typeface="Times New Roman" pitchFamily="18" charset="0"/>
                <a:cs typeface="Times New Roman" pitchFamily="18" charset="0"/>
              </a:rPr>
              <a:t>137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2,7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кБк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/м</a:t>
            </a:r>
            <a:r>
              <a:rPr lang="ru-RU" sz="1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Формирование загрязнения зоны приземления факела выбросов, произошло на ранних этапах эксплуатации ядерных предприятий.</a:t>
            </a:r>
          </a:p>
          <a:p>
            <a:pPr marL="342900" indent="-342900" algn="just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7491</TotalTime>
  <Words>843</Words>
  <Application>Microsoft Office PowerPoint</Application>
  <PresentationFormat>Экран (4:3)</PresentationFormat>
  <Paragraphs>167</Paragraphs>
  <Slides>6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Реперные участки закладывали в 13-километровой зоне наблюдения БАЭС. Учитывали преимущественное направление ветров (от южного до северо-западного) и расстояние от БАЭС и ИРМ (рис. 1). На обследованной территории мы выделили вероятную зону приземления факела газоаэрозольных выбросов двух предприятий – сектор, ограниченный радиусами 3–6 км. Все реперные площадки имели однородный рельеф и почвенно-растительный покров, располагались в наиболее распространенных экосистемах на автоморфных элементах ландшафта. Контрольные участки закладывали за пределами наблюдаемой зоны. Пробы почв отбирали слоями по 5 см с учетом площади из разрезов расположенных в вершинах равностороннего треугольника с длиной стороны 10м. </vt:lpstr>
      <vt:lpstr>Презентация PowerPoint</vt:lpstr>
      <vt:lpstr>Анализ частотного распределения плотности загрязнения почв 239,240Pu показал, что в зоне наблюдения БАЭС и на контрольных участках все значения не превышают фонового уровня, образованного глобальными выпадениями (рис. 2). Что касается 90Sr и 137Cs в зоне наблюдения диапазон уровней загрязнения шире, чем на контрольных участках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Шималина Надежда Сергеевна</dc:creator>
  <cp:lastModifiedBy>User Windows</cp:lastModifiedBy>
  <cp:revision>166</cp:revision>
  <dcterms:created xsi:type="dcterms:W3CDTF">2018-03-21T05:52:15Z</dcterms:created>
  <dcterms:modified xsi:type="dcterms:W3CDTF">2022-08-22T09:34:45Z</dcterms:modified>
</cp:coreProperties>
</file>