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92" r:id="rId3"/>
    <p:sldId id="291" r:id="rId4"/>
    <p:sldId id="288" r:id="rId5"/>
    <p:sldId id="289" r:id="rId6"/>
    <p:sldId id="29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text\Laboratory\&#1060;&#1086;&#1090;&#1086;_&#1102;&#1073;&#1080;&#1083;&#1077;&#1080;\&#1070;&#1073;&#1080;&#1083;&#1077;&#1081;_&#1048;&#1055;&#1053;&#1043;%20_20&#1083;&#1077;&#1090;\&#1089;&#1090;&#1072;&#1090;&#1080;&#1089;&#1090;&#1082;&#1072;_&#1088;&#1072;&#1079;&#1083;&#1080;&#1074;&#1099;%20&#1056;&#1057;&#1071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dLbls>
            <c:dLbl>
              <c:idx val="6"/>
              <c:layout>
                <c:manualLayout>
                  <c:x val="-4.2016320197443618E-3"/>
                  <c:y val="1.6918527741722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Лист1!$B$2:$B$13</c:f>
              <c:numCache>
                <c:formatCode>@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38</c:v>
                </c:pt>
                <c:pt idx="1">
                  <c:v>26</c:v>
                </c:pt>
                <c:pt idx="2">
                  <c:v>22</c:v>
                </c:pt>
                <c:pt idx="3">
                  <c:v>28</c:v>
                </c:pt>
                <c:pt idx="4">
                  <c:v>19</c:v>
                </c:pt>
                <c:pt idx="5">
                  <c:v>27</c:v>
                </c:pt>
                <c:pt idx="6">
                  <c:v>25</c:v>
                </c:pt>
                <c:pt idx="7">
                  <c:v>25</c:v>
                </c:pt>
                <c:pt idx="8">
                  <c:v>22</c:v>
                </c:pt>
                <c:pt idx="9">
                  <c:v>23</c:v>
                </c:pt>
                <c:pt idx="10">
                  <c:v>34</c:v>
                </c:pt>
                <c:pt idx="1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9E-42DE-AB3D-5A60B6424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2406160"/>
        <c:axId val="1112406704"/>
      </c:barChart>
      <c:catAx>
        <c:axId val="1112406160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12406704"/>
        <c:crosses val="autoZero"/>
        <c:auto val="1"/>
        <c:lblAlgn val="ctr"/>
        <c:lblOffset val="100"/>
        <c:noMultiLvlLbl val="0"/>
      </c:catAx>
      <c:valAx>
        <c:axId val="111240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12406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4BD2D-4281-4183-8487-175EFA9E176B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420EB-60EC-42C3-91CE-D5B458EF04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5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</a:endParaRP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6B43BC-510F-40C5-9E9A-6A2E2C2FFC30}" type="slidenum">
              <a:rPr lang="ru-RU" altLang="ru-RU"/>
              <a:pPr eaLnBrk="1" hangingPunct="1"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618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7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58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95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719263"/>
            <a:ext cx="8229600" cy="4411662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FFFDD3-0420-4B76-AC4C-3F8F1F74668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52003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0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32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6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65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5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2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130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FCD8B-29DA-43B0-A584-D8C9598B021F}" type="datetimeFigureOut">
              <a:rPr lang="ru-RU" smtClean="0"/>
              <a:t>18.08.2022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8F589-C17B-4009-B6E3-F1AF1AD29F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6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audio" Target="../media/media2.m4a"/><Relationship Id="rId16" Type="http://schemas.openxmlformats.org/officeDocument/2006/relationships/image" Target="../media/image17.jpeg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9.jpeg"/><Relationship Id="rId11" Type="http://schemas.openxmlformats.org/officeDocument/2006/relationships/image" Target="../media/image3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chart" Target="../charts/chart1.xml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10" Type="http://schemas.openxmlformats.org/officeDocument/2006/relationships/image" Target="../media/image3.pn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648" y="1204744"/>
            <a:ext cx="7772400" cy="131727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ОСОБЕННОСТИ ТРАНСФОРМАЦИИ НЕФТЕЗАГРЯЗНЕНИЯ В МЕРЗЛОТНЫХ ПОЧВАХ ТЕХНОГЕННЫХ ОБЪЕКТОВ ЯКУТИИ</a:t>
            </a:r>
            <a:endParaRPr lang="ru-RU" sz="27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400" y="2574606"/>
            <a:ext cx="8424936" cy="643776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Лифшиц С.Х., </a:t>
            </a:r>
            <a:r>
              <a:rPr lang="ru-RU" sz="2000" i="1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Глязнецова</a:t>
            </a:r>
            <a:r>
              <a:rPr lang="ru-RU" sz="2000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Ю.С., </a:t>
            </a:r>
            <a:r>
              <a:rPr lang="ru-RU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Зуева И.Н., Чалая </a:t>
            </a:r>
            <a:r>
              <a:rPr lang="ru-RU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О.Н., </a:t>
            </a:r>
            <a:endParaRPr lang="ru-RU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53815" y="187688"/>
            <a:ext cx="1463917" cy="144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26511" y="-22930"/>
            <a:ext cx="7540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XI Всероссийская научная </a:t>
            </a:r>
            <a:r>
              <a:rPr lang="ru-RU" b="1" dirty="0" smtClean="0">
                <a:solidFill>
                  <a:srgbClr val="002060"/>
                </a:solidFill>
              </a:rPr>
              <a:t>конференция с </a:t>
            </a:r>
            <a:r>
              <a:rPr lang="ru-RU" b="1" dirty="0">
                <a:solidFill>
                  <a:srgbClr val="002060"/>
                </a:solidFill>
              </a:rPr>
              <a:t>международным участием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«Биологическая рекультивация и мониторинг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нарушенных земель»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3" y="187688"/>
            <a:ext cx="1268760" cy="126876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680" y="6198964"/>
            <a:ext cx="609600" cy="609600"/>
          </a:xfrm>
          <a:prstGeom prst="rect">
            <a:avLst/>
          </a:prstGeom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93"/>
          <a:stretch>
            <a:fillRect/>
          </a:stretch>
        </p:blipFill>
        <p:spPr bwMode="auto">
          <a:xfrm>
            <a:off x="121157" y="3544955"/>
            <a:ext cx="46085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DSCN104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" b="11426"/>
          <a:stretch/>
        </p:blipFill>
        <p:spPr>
          <a:xfrm>
            <a:off x="4324410" y="3031268"/>
            <a:ext cx="4352046" cy="2898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279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SV50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5202238"/>
            <a:ext cx="1563687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1200629888_amga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202238"/>
            <a:ext cx="17049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073400"/>
            <a:ext cx="163988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3073400"/>
            <a:ext cx="151923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38" y="3073400"/>
            <a:ext cx="15732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87400" y="4505325"/>
            <a:ext cx="1027113" cy="255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altLang="ru-RU" sz="1067" b="1" i="1" dirty="0">
                <a:solidFill>
                  <a:prstClr val="black"/>
                </a:solidFill>
                <a:latin typeface="Arial" panose="020B0604020202020204" pitchFamily="34" charset="0"/>
              </a:rPr>
              <a:t>до очистки 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298700" y="4448175"/>
            <a:ext cx="16668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1067" b="1" i="1" dirty="0">
                <a:solidFill>
                  <a:prstClr val="black"/>
                </a:solidFill>
                <a:latin typeface="Arial" panose="020B0604020202020204" pitchFamily="34" charset="0"/>
              </a:rPr>
              <a:t>через 2 мес. после очистки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3860800" y="4462463"/>
            <a:ext cx="1566863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1067" b="1" i="1" dirty="0">
                <a:solidFill>
                  <a:prstClr val="black"/>
                </a:solidFill>
                <a:latin typeface="Arial" panose="020B0604020202020204" pitchFamily="34" charset="0"/>
              </a:rPr>
              <a:t>через 3,5 мес. </a:t>
            </a:r>
            <a:r>
              <a:rPr lang="ru-RU" altLang="ru-RU" sz="1067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После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ru-RU" altLang="ru-RU" sz="1067" b="1" i="1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067" b="1" i="1" dirty="0">
                <a:solidFill>
                  <a:prstClr val="black"/>
                </a:solidFill>
                <a:latin typeface="Arial" panose="020B0604020202020204" pitchFamily="34" charset="0"/>
              </a:rPr>
              <a:t>очистки</a:t>
            </a:r>
          </a:p>
        </p:txBody>
      </p:sp>
      <p:sp>
        <p:nvSpPr>
          <p:cNvPr id="7178" name="TextBox 2"/>
          <p:cNvSpPr txBox="1">
            <a:spLocks noChangeArrowheads="1"/>
          </p:cNvSpPr>
          <p:nvPr/>
        </p:nvSpPr>
        <p:spPr bwMode="auto">
          <a:xfrm>
            <a:off x="1300163" y="0"/>
            <a:ext cx="55149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Tahoma" panose="020B0604030504040204" pitchFamily="34" charset="0"/>
              </a:rPr>
              <a:t>Экологические исследования в Арктике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7179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738188"/>
            <a:ext cx="28178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4"/>
          <p:cNvSpPr txBox="1">
            <a:spLocks noChangeArrowheads="1"/>
          </p:cNvSpPr>
          <p:nvPr/>
        </p:nvSpPr>
        <p:spPr bwMode="auto">
          <a:xfrm>
            <a:off x="260350" y="2533650"/>
            <a:ext cx="5743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Разработка способов очистки почв от нефтяных загрязнений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в условиях криолитозоны</a:t>
            </a: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7181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852488"/>
            <a:ext cx="252253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"/>
          <a:stretch>
            <a:fillRect/>
          </a:stretch>
        </p:blipFill>
        <p:spPr bwMode="auto">
          <a:xfrm>
            <a:off x="6094413" y="533400"/>
            <a:ext cx="26225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855788"/>
            <a:ext cx="2663825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7" t="27545"/>
          <a:stretch>
            <a:fillRect/>
          </a:stretch>
        </p:blipFill>
        <p:spPr bwMode="auto">
          <a:xfrm>
            <a:off x="6545263" y="3860800"/>
            <a:ext cx="232568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5159375"/>
            <a:ext cx="265747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5"/>
          <p:cNvSpPr txBox="1">
            <a:spLocks noChangeArrowheads="1"/>
          </p:cNvSpPr>
          <p:nvPr/>
        </p:nvSpPr>
        <p:spPr bwMode="auto">
          <a:xfrm>
            <a:off x="204788" y="425450"/>
            <a:ext cx="68547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ahoma" panose="020B0604030504040204" pitchFamily="34" charset="0"/>
              </a:rPr>
              <a:t>Участие в экспедициях наземных и </a:t>
            </a:r>
            <a:r>
              <a:rPr lang="ru-RU" altLang="ru-RU" sz="1800" b="1" dirty="0" smtClean="0">
                <a:latin typeface="Tahoma" panose="020B0604030504040204" pitchFamily="34" charset="0"/>
              </a:rPr>
              <a:t>морских экосистем</a:t>
            </a:r>
            <a:endParaRPr lang="ru-RU" altLang="ru-RU" sz="1800" b="1" dirty="0">
              <a:latin typeface="Tahoma" panose="020B0604030504040204" pitchFamily="34" charset="0"/>
            </a:endParaRPr>
          </a:p>
        </p:txBody>
      </p:sp>
      <p:sp>
        <p:nvSpPr>
          <p:cNvPr id="7187" name="TextBox 16"/>
          <p:cNvSpPr txBox="1">
            <a:spLocks noChangeArrowheads="1"/>
          </p:cNvSpPr>
          <p:nvPr/>
        </p:nvSpPr>
        <p:spPr bwMode="auto">
          <a:xfrm>
            <a:off x="227013" y="4830763"/>
            <a:ext cx="6824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Мониторинг территорий нарушенных нефтяными загрязнениями</a:t>
            </a:r>
          </a:p>
        </p:txBody>
      </p:sp>
      <p:pic>
        <p:nvPicPr>
          <p:cNvPr id="7188" name="Picture 2" descr="D:\text\Ecology_10\Proecti\Норильск\Фото\для сми\рабочие моменты\DSC0855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t="5606" r="24911" b="17075"/>
          <a:stretch>
            <a:fillRect/>
          </a:stretch>
        </p:blipFill>
        <p:spPr bwMode="auto">
          <a:xfrm>
            <a:off x="7327900" y="5295900"/>
            <a:ext cx="17922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10588" y="20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4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02" y="116632"/>
            <a:ext cx="821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Динамика аварийных сбросов нефтепродуктов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на территории РС (Я) 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8351495"/>
              </p:ext>
            </p:extLst>
          </p:nvPr>
        </p:nvGraphicFramePr>
        <p:xfrm>
          <a:off x="137102" y="2204864"/>
          <a:ext cx="6045270" cy="225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88481"/>
            <a:ext cx="3744416" cy="157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>
            <a:fillRect/>
          </a:stretch>
        </p:blipFill>
        <p:spPr bwMode="auto">
          <a:xfrm>
            <a:off x="6634712" y="595097"/>
            <a:ext cx="2412128" cy="153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1"/>
          <a:stretch/>
        </p:blipFill>
        <p:spPr bwMode="auto">
          <a:xfrm>
            <a:off x="6663168" y="2544370"/>
            <a:ext cx="2323271" cy="151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5434" y="2019995"/>
            <a:ext cx="288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Последствия </a:t>
            </a:r>
            <a:r>
              <a:rPr lang="ru-RU" sz="1400" dirty="0">
                <a:latin typeface="+mj-lt"/>
              </a:rPr>
              <a:t>поводка</a:t>
            </a:r>
            <a:r>
              <a:rPr lang="ru-RU" sz="1600" dirty="0">
                <a:latin typeface="+mj-lt"/>
              </a:rPr>
              <a:t> на Ленской </a:t>
            </a:r>
            <a:r>
              <a:rPr lang="ru-RU" sz="1600" dirty="0" smtClean="0">
                <a:latin typeface="+mj-lt"/>
              </a:rPr>
              <a:t>нефтебазе </a:t>
            </a:r>
            <a:r>
              <a:rPr lang="ru-RU" sz="1600" dirty="0">
                <a:latin typeface="+mj-lt"/>
              </a:rPr>
              <a:t>в 2001 г.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4893" y="3946171"/>
            <a:ext cx="290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Разлив нефти </a:t>
            </a:r>
            <a:r>
              <a:rPr lang="ru-RU" sz="1600" dirty="0" smtClean="0">
                <a:latin typeface="+mj-lt"/>
              </a:rPr>
              <a:t>на </a:t>
            </a:r>
            <a:r>
              <a:rPr lang="ru-RU" sz="1600" dirty="0" err="1" smtClean="0">
                <a:latin typeface="+mj-lt"/>
              </a:rPr>
              <a:t>Нижнеянской</a:t>
            </a:r>
            <a:r>
              <a:rPr lang="ru-RU" sz="1600" dirty="0" smtClean="0">
                <a:latin typeface="+mj-lt"/>
              </a:rPr>
              <a:t> </a:t>
            </a:r>
          </a:p>
          <a:p>
            <a:pPr algn="ctr"/>
            <a:r>
              <a:rPr lang="ru-RU" sz="1600" dirty="0" smtClean="0">
                <a:latin typeface="+mj-lt"/>
              </a:rPr>
              <a:t>нефтебазе </a:t>
            </a:r>
            <a:r>
              <a:rPr lang="ru-RU" sz="1600" dirty="0">
                <a:latin typeface="+mj-lt"/>
              </a:rPr>
              <a:t>в 2015 г.</a:t>
            </a: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46722"/>
            <a:ext cx="24749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3528" y="6302928"/>
            <a:ext cx="2753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+mj-lt"/>
              </a:rPr>
              <a:t>Разлив 400 т </a:t>
            </a:r>
            <a:r>
              <a:rPr lang="ru-RU" sz="1600" dirty="0" smtClean="0">
                <a:latin typeface="+mj-lt"/>
              </a:rPr>
              <a:t>авиационного </a:t>
            </a:r>
          </a:p>
          <a:p>
            <a:pPr algn="just"/>
            <a:r>
              <a:rPr lang="ru-RU" sz="1600" dirty="0" smtClean="0">
                <a:latin typeface="+mj-lt"/>
              </a:rPr>
              <a:t>керосина в </a:t>
            </a:r>
            <a:r>
              <a:rPr lang="ru-RU" sz="1600" dirty="0">
                <a:latin typeface="+mj-lt"/>
              </a:rPr>
              <a:t>п. Тикси в 2017 г</a:t>
            </a:r>
            <a:r>
              <a:rPr lang="ru-RU" sz="1600" dirty="0" smtClean="0">
                <a:latin typeface="+mj-lt"/>
              </a:rPr>
              <a:t>.</a:t>
            </a:r>
            <a:endParaRPr lang="ru-RU" sz="1600" dirty="0">
              <a:latin typeface="+mj-lt"/>
            </a:endParaRPr>
          </a:p>
        </p:txBody>
      </p:sp>
      <p:pic>
        <p:nvPicPr>
          <p:cNvPr id="15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81" y="4501293"/>
            <a:ext cx="2847843" cy="180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01786" y="6289221"/>
            <a:ext cx="3066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  <a:cs typeface="Arial" panose="020B0604020202020204" pitchFamily="34" charset="0"/>
              </a:rPr>
              <a:t>Разлив нефти на нефтепроводе </a:t>
            </a:r>
          </a:p>
          <a:p>
            <a:pPr algn="ctr"/>
            <a:r>
              <a:rPr lang="ru-RU" sz="1600" dirty="0" smtClean="0">
                <a:latin typeface="+mj-lt"/>
                <a:cs typeface="Arial" panose="020B0604020202020204" pitchFamily="34" charset="0"/>
              </a:rPr>
              <a:t>«ВСТО» в 2010 г.</a:t>
            </a:r>
            <a:endParaRPr lang="ru-RU" sz="16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Picture 6" descr="1200629888_amga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05" y="4514999"/>
            <a:ext cx="1949729" cy="181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75434" y="6273225"/>
            <a:ext cx="2618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+mj-lt"/>
              </a:rPr>
              <a:t>Разлив нефти </a:t>
            </a:r>
            <a:r>
              <a:rPr lang="ru-RU" sz="1600" dirty="0" smtClean="0">
                <a:latin typeface="+mj-lt"/>
              </a:rPr>
              <a:t>на нефтебазе </a:t>
            </a:r>
          </a:p>
          <a:p>
            <a:pPr algn="ctr"/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с. </a:t>
            </a:r>
            <a:r>
              <a:rPr lang="ru-RU" sz="1600" dirty="0" err="1">
                <a:latin typeface="+mj-lt"/>
              </a:rPr>
              <a:t>Амга</a:t>
            </a:r>
            <a:r>
              <a:rPr lang="ru-RU" sz="1600" dirty="0">
                <a:latin typeface="+mj-lt"/>
              </a:rPr>
              <a:t> </a:t>
            </a:r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2007 г.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827584" y="2019995"/>
            <a:ext cx="2448272" cy="444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3491880" y="2129057"/>
            <a:ext cx="360040" cy="8678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3966338" y="2019995"/>
            <a:ext cx="432048" cy="11311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3275856" y="2019995"/>
            <a:ext cx="1525266" cy="10217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28" y="79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"/>
            <a:ext cx="8229600" cy="58615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ОБЪЕКТЫ ИССЛЕДОВАНИЯ: территории нефтебаз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8550" b="-1"/>
          <a:stretch/>
        </p:blipFill>
        <p:spPr>
          <a:xfrm>
            <a:off x="2368795" y="1019953"/>
            <a:ext cx="2332718" cy="1215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7308" y="2421888"/>
            <a:ext cx="1673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2060"/>
                </a:solidFill>
              </a:rPr>
              <a:t>Нижнеколымская</a:t>
            </a:r>
            <a:r>
              <a:rPr lang="ru-RU" sz="14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пос. Черский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6643" r="9838" b="48520"/>
          <a:stretch/>
        </p:blipFill>
        <p:spPr>
          <a:xfrm>
            <a:off x="6678486" y="994165"/>
            <a:ext cx="2426341" cy="1137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5042" y="2305536"/>
            <a:ext cx="103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Якутская 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пос. </a:t>
            </a:r>
            <a:r>
              <a:rPr lang="ru-RU" sz="1400" b="1" dirty="0" err="1" smtClean="0">
                <a:solidFill>
                  <a:srgbClr val="002060"/>
                </a:solidFill>
              </a:rPr>
              <a:t>Жатай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38450"/>
          <a:stretch/>
        </p:blipFill>
        <p:spPr>
          <a:xfrm>
            <a:off x="34230" y="1044427"/>
            <a:ext cx="2294368" cy="1143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489" y="988806"/>
            <a:ext cx="1925160" cy="12168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9178" y="2421888"/>
            <a:ext cx="1598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«Нижние кресты»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пос. Петушки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48062" y="2365202"/>
            <a:ext cx="127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>
                <a:solidFill>
                  <a:srgbClr val="002060"/>
                </a:solidFill>
              </a:rPr>
              <a:t>Сангарская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пос</a:t>
            </a:r>
            <a:r>
              <a:rPr lang="ru-RU" sz="1600" b="1" dirty="0" smtClean="0">
                <a:solidFill>
                  <a:srgbClr val="002060"/>
                </a:solidFill>
              </a:rPr>
              <a:t>. </a:t>
            </a:r>
            <a:r>
              <a:rPr lang="ru-RU" sz="1600" b="1" dirty="0" err="1" smtClean="0">
                <a:solidFill>
                  <a:srgbClr val="002060"/>
                </a:solidFill>
              </a:rPr>
              <a:t>Сангар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-663683" y="2967156"/>
            <a:ext cx="1577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Срок загрязнения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09749" y="608356"/>
            <a:ext cx="1564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Арктическая зона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6388" y="441659"/>
            <a:ext cx="2590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</a:rPr>
              <a:t>граница Субарктической зоны 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r>
              <a:rPr lang="ru-RU" sz="1400" b="1" dirty="0" smtClean="0">
                <a:solidFill>
                  <a:srgbClr val="0070C0"/>
                </a:solidFill>
              </a:rPr>
              <a:t>и </a:t>
            </a:r>
            <a:r>
              <a:rPr lang="ru-RU" sz="1400" b="1" dirty="0">
                <a:solidFill>
                  <a:srgbClr val="0070C0"/>
                </a:solidFill>
              </a:rPr>
              <a:t>зоны умеренного климата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3281" y="631750"/>
            <a:ext cx="1450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Умеренная зона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2003390" y="3057892"/>
            <a:ext cx="648072" cy="280445"/>
          </a:xfrm>
          <a:prstGeom prst="chevr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4762" y="2969005"/>
            <a:ext cx="79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15 лет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09384" y="2985759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12 лет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9569" y="297295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12 лет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8752" y="2972952"/>
            <a:ext cx="79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10 лет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4377477" y="3020463"/>
            <a:ext cx="648072" cy="280445"/>
          </a:xfrm>
          <a:prstGeom prst="chevr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6743075" y="3006663"/>
            <a:ext cx="648072" cy="280445"/>
          </a:xfrm>
          <a:prstGeom prst="chevr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5968" y="2147764"/>
            <a:ext cx="2473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Недействующая нефтебаза</a:t>
            </a:r>
            <a:endParaRPr lang="ru-RU" sz="1400" b="1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354007" y="2136507"/>
            <a:ext cx="2327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/>
              <a:t>Действующие нефтебазы</a:t>
            </a:r>
            <a:endParaRPr lang="ru-RU" sz="1400" b="1" i="1" dirty="0"/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954086"/>
              </p:ext>
            </p:extLst>
          </p:nvPr>
        </p:nvGraphicFramePr>
        <p:xfrm>
          <a:off x="279044" y="3863288"/>
          <a:ext cx="8613435" cy="2700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6011"/>
                <a:gridCol w="1498293"/>
                <a:gridCol w="1461929"/>
                <a:gridCol w="1346496"/>
                <a:gridCol w="1280353"/>
                <a:gridCol w="1280353"/>
              </a:tblGrid>
              <a:tr h="28579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Климатическая зона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Место отбора проб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Выход ХЭ, %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+mn-lt"/>
                        </a:rPr>
                        <a:t>Групповой </a:t>
                      </a:r>
                      <a:r>
                        <a:rPr lang="ru-RU" sz="1400" b="1" dirty="0">
                          <a:effectLst/>
                          <a:latin typeface="+mn-lt"/>
                        </a:rPr>
                        <a:t>состав ХЭ, %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4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</a:rPr>
                        <a:t>Углеводороды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+mn-lt"/>
                        </a:rPr>
                        <a:t>Сумма смол</a:t>
                      </a:r>
                      <a:endParaRPr lang="ru-RU" sz="14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</a:rPr>
                        <a:t>Асфальтены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25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Умеренная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Якутская нефтебаза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8,662±0,433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66,67±3,33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32,96±1,65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0,37±0,02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372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Граница умеренной и субарктической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+mn-lt"/>
                        </a:rPr>
                        <a:t>Сангарская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 нефтебаза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4,701±0,235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61,47±3,07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36,56±1,83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1,97±0,09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53727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Арктическая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Нижнеколымская нефтебаза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3,459±0,173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64,90±3,25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15,84±0,79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19,26±0,96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2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+mn-lt"/>
                        </a:rPr>
                        <a:t>Нефтебаза «Нижние кресты»</a:t>
                      </a:r>
                      <a:endParaRPr lang="ru-RU" sz="14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4,815±0,241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60,23±3,01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29,33±1,46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10,43±0,52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1729380" y="3440721"/>
            <a:ext cx="529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Содержание и состав </a:t>
            </a:r>
            <a:r>
              <a:rPr lang="ru-RU" b="1" dirty="0" err="1" smtClean="0">
                <a:solidFill>
                  <a:srgbClr val="0070C0"/>
                </a:solidFill>
              </a:rPr>
              <a:t>хлороформенных</a:t>
            </a:r>
            <a:r>
              <a:rPr lang="ru-RU" b="1" dirty="0" smtClean="0">
                <a:solidFill>
                  <a:srgbClr val="0070C0"/>
                </a:solidFill>
              </a:rPr>
              <a:t> экстрактов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5770" y="9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3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4177" y="6366984"/>
            <a:ext cx="3659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ИК-спектры ХЭ исследуемых проб </a:t>
            </a:r>
            <a:r>
              <a:rPr lang="ru-RU" sz="1600" dirty="0" smtClean="0">
                <a:solidFill>
                  <a:srgbClr val="002060"/>
                </a:solidFill>
              </a:rPr>
              <a:t>почв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" y="27849"/>
            <a:ext cx="3874517" cy="63391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78" y="27849"/>
            <a:ext cx="3174977" cy="6122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1313" y="6317086"/>
            <a:ext cx="3645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</a:rPr>
              <a:t>Масс-</a:t>
            </a:r>
            <a:r>
              <a:rPr lang="ru-RU" sz="1600" dirty="0" err="1">
                <a:solidFill>
                  <a:srgbClr val="002060"/>
                </a:solidFill>
              </a:rPr>
              <a:t>хроматограммы</a:t>
            </a:r>
            <a:r>
              <a:rPr lang="ru-RU" sz="1600" dirty="0">
                <a:solidFill>
                  <a:srgbClr val="002060"/>
                </a:solidFill>
              </a:rPr>
              <a:t> углеводородных 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</a:rPr>
              <a:t>фракций </a:t>
            </a:r>
            <a:r>
              <a:rPr lang="ru-RU" sz="1600" dirty="0">
                <a:solidFill>
                  <a:srgbClr val="002060"/>
                </a:solidFill>
              </a:rPr>
              <a:t>ХЭ исследуемых проб почв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8920" y="27849"/>
            <a:ext cx="1724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Якутская нефтебаза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1" name="Двойная стрелка влево/вправо 10"/>
          <p:cNvSpPr/>
          <p:nvPr/>
        </p:nvSpPr>
        <p:spPr>
          <a:xfrm>
            <a:off x="4303646" y="325131"/>
            <a:ext cx="1075154" cy="144016"/>
          </a:xfrm>
          <a:prstGeom prst="left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48748" y="3560949"/>
            <a:ext cx="140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0C0"/>
                </a:solidFill>
              </a:rPr>
              <a:t>Нижние кресты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>
            <a:off x="4377121" y="1473528"/>
            <a:ext cx="1075154" cy="144016"/>
          </a:xfrm>
          <a:prstGeom prst="left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войная стрелка влево/вправо 13"/>
          <p:cNvSpPr/>
          <p:nvPr/>
        </p:nvSpPr>
        <p:spPr>
          <a:xfrm>
            <a:off x="4383822" y="2777644"/>
            <a:ext cx="1075154" cy="144016"/>
          </a:xfrm>
          <a:prstGeom prst="left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058920" y="1210025"/>
            <a:ext cx="1908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70C0"/>
                </a:solidFill>
              </a:rPr>
              <a:t>Сангарская</a:t>
            </a:r>
            <a:r>
              <a:rPr lang="ru-RU" sz="1400" b="1" dirty="0" smtClean="0">
                <a:solidFill>
                  <a:srgbClr val="0070C0"/>
                </a:solidFill>
              </a:rPr>
              <a:t> нефтебаза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4472143" y="3804359"/>
            <a:ext cx="1075154" cy="144016"/>
          </a:xfrm>
          <a:prstGeom prst="left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182552" y="2304152"/>
            <a:ext cx="1586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err="1" smtClean="0">
                <a:solidFill>
                  <a:srgbClr val="0070C0"/>
                </a:solidFill>
              </a:rPr>
              <a:t>Нижнеколымская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нефтебаза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4460464" y="5610934"/>
            <a:ext cx="1075154" cy="144016"/>
          </a:xfrm>
          <a:prstGeom prst="left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332788" y="4944278"/>
            <a:ext cx="12907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Естественный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природный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 фон</a:t>
            </a:r>
            <a:endParaRPr lang="ru-RU" sz="1400" b="1" dirty="0">
              <a:solidFill>
                <a:srgbClr val="0070C0"/>
              </a:solidFill>
            </a:endParaRPr>
          </a:p>
        </p:txBody>
      </p:sp>
      <p:pic>
        <p:nvPicPr>
          <p:cNvPr id="20" name="Рисунок 19" descr="IMG_20181207_03160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5724" y="509519"/>
            <a:ext cx="612947" cy="57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IMG_20181004_12034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7764" y="1608036"/>
            <a:ext cx="613868" cy="6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19504" y="1023632"/>
            <a:ext cx="1869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УОМ рода </a:t>
            </a:r>
            <a:r>
              <a:rPr lang="en-US" sz="1100" i="1" dirty="0"/>
              <a:t>Bacillus </a:t>
            </a:r>
            <a:r>
              <a:rPr lang="en-US" sz="1100" i="1" dirty="0" err="1" smtClean="0"/>
              <a:t>atropheus</a:t>
            </a:r>
            <a:endParaRPr lang="ru-RU" sz="1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892335" y="2170938"/>
            <a:ext cx="22413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УОМ рода </a:t>
            </a:r>
            <a:r>
              <a:rPr lang="en-US" sz="1100" i="1" dirty="0" err="1"/>
              <a:t>Penicillium</a:t>
            </a:r>
            <a:r>
              <a:rPr lang="en-US" sz="1100" i="1" dirty="0"/>
              <a:t> </a:t>
            </a:r>
            <a:r>
              <a:rPr lang="en-US" sz="1100" i="1" dirty="0" err="1" smtClean="0"/>
              <a:t>chrysogenum</a:t>
            </a:r>
            <a:endParaRPr lang="ru-RU" sz="1100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2983694" y="3346520"/>
            <a:ext cx="2169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Токсичные штаммы бактерий</a:t>
            </a:r>
            <a:endParaRPr lang="ru-RU" sz="1200" b="1" dirty="0"/>
          </a:p>
        </p:txBody>
      </p:sp>
      <p:pic>
        <p:nvPicPr>
          <p:cNvPr id="22" name="Рисунок 21" descr="C:\Users\СОФЬЯ\Desktop\статья с.х.л\Yersinia на среде Эндо проба П-1  jpg.jpg"/>
          <p:cNvPicPr/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4711128" y="3973307"/>
            <a:ext cx="585047" cy="59439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78205" y="4515696"/>
            <a:ext cx="1443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i="1" dirty="0" err="1" smtClean="0"/>
              <a:t>Yersinia</a:t>
            </a:r>
            <a:r>
              <a:rPr lang="ru-RU" sz="1100" i="1" dirty="0" smtClean="0"/>
              <a:t> </a:t>
            </a:r>
            <a:r>
              <a:rPr lang="en-US" sz="1100" i="1" dirty="0" err="1"/>
              <a:t>enterocolitica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050" y="2362353"/>
            <a:ext cx="9061949" cy="2351582"/>
          </a:xfrm>
          <a:prstGeom prst="rect">
            <a:avLst/>
          </a:prstGeom>
          <a:solidFill>
            <a:schemeClr val="accent2">
              <a:lumMod val="20000"/>
              <a:lumOff val="8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C:\Users\СОФЬЯ\Desktop\статья с.х.л\Pseudomonas aeruginosa  и Proteus morgani образец П-9.jpg"/>
          <p:cNvPicPr/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4640229" y="2909833"/>
            <a:ext cx="633058" cy="60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4206882" y="3409535"/>
            <a:ext cx="16898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рост колоний </a:t>
            </a:r>
            <a:r>
              <a:rPr lang="en-US" sz="1100" i="1" dirty="0" err="1"/>
              <a:t>Pr</a:t>
            </a:r>
            <a:r>
              <a:rPr lang="ru-RU" sz="1100" i="1" dirty="0"/>
              <a:t>. </a:t>
            </a:r>
            <a:r>
              <a:rPr lang="en-US" sz="1100" i="1" dirty="0"/>
              <a:t>vulgaris </a:t>
            </a:r>
            <a:endParaRPr lang="ru-RU" sz="11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2050" y="27849"/>
            <a:ext cx="9061949" cy="2334504"/>
          </a:xfrm>
          <a:prstGeom prst="rect">
            <a:avLst/>
          </a:prstGeom>
          <a:solidFill>
            <a:srgbClr val="FFC000">
              <a:alpha val="1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2050" y="4713935"/>
            <a:ext cx="9061949" cy="1653049"/>
          </a:xfrm>
          <a:prstGeom prst="rect">
            <a:avLst/>
          </a:prstGeom>
          <a:solidFill>
            <a:schemeClr val="accent3">
              <a:lumMod val="40000"/>
              <a:lumOff val="60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59216" y="6292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5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859216" cy="6424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Выводы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571" y="1052736"/>
            <a:ext cx="8964488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Результаты исследований, проведенных на территориях нефтебаз РС(Я), показали, что процессы биодеградации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нефтезагрязнения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протекают в них по разным механизмам. Все изученные территории характеризуются сплошным распространением многолетнемерзлых пород, однако различаются по климатическим условиям.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Якутская нефтебаза находится в зоне умеренного климата.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Сангарская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– на границе умеренного и субарктического.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Нижнеколымская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и «Нижние кресты» - в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арктической зоне.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Длительный период отрицательных температур (247 дней), более низкая среднегодовая температура пород (-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9 ÷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) в Арктике в сравнении с Центральной Якутией (-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 ÷ -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5, продолжительность зимнего периода 212 дней), по-видимому, откладывают свой отпечаток на протекание процессов биодеградации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нефтезагрязнения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центральной Якутии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окислительная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деструкция идет в основном под влиянием углеводородокисляющих микроорганизмов, а в Арктической зоне под влиянием физико-химических факторов среды. Как результат, процессы биодеградации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нефтезагрязнения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в арктических почвах в основном протекают по типу гниения 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техногенно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нарушенные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нефтезагрязнением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почвы Арктики начинают обживать гнилостные и патогенные микроорганизмы. Все это свидетельствует о необходимости разработки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эффективных способов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восстановления мерзлотных почв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Арктики от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нефтезагрязнений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6244</TotalTime>
  <Words>470</Words>
  <Application>Microsoft Office PowerPoint</Application>
  <PresentationFormat>Экран (4:3)</PresentationFormat>
  <Paragraphs>98</Paragraphs>
  <Slides>6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Tahoma</vt:lpstr>
      <vt:lpstr>Times New Roman</vt:lpstr>
      <vt:lpstr>Тема Office</vt:lpstr>
      <vt:lpstr>ОСОБЕННОСТИ ТРАНСФОРМАЦИИ НЕФТЕЗАГРЯЗНЕНИЯ В МЕРЗЛОТНЫХ ПОЧВАХ ТЕХНОГЕННЫХ ОБЪЕКТОВ ЯКУТИИ</vt:lpstr>
      <vt:lpstr>Презентация PowerPoint</vt:lpstr>
      <vt:lpstr>Презентация PowerPoint</vt:lpstr>
      <vt:lpstr>ОБЪЕКТЫ ИССЛЕДОВАНИЯ: территории нефтебаз</vt:lpstr>
      <vt:lpstr>Презентация PowerPoint</vt:lpstr>
      <vt:lpstr>Выводы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99</cp:revision>
  <dcterms:created xsi:type="dcterms:W3CDTF">2021-05-14T06:41:33Z</dcterms:created>
  <dcterms:modified xsi:type="dcterms:W3CDTF">2022-08-18T10:44:27Z</dcterms:modified>
</cp:coreProperties>
</file>