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8" r:id="rId5"/>
    <p:sldId id="270" r:id="rId6"/>
    <p:sldId id="271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29A732"/>
    <a:srgbClr val="B8F165"/>
    <a:srgbClr val="78BE12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05" autoAdjust="0"/>
  </p:normalViewPr>
  <p:slideViewPr>
    <p:cSldViewPr>
      <p:cViewPr>
        <p:scale>
          <a:sx n="85" d="100"/>
          <a:sy n="85" d="100"/>
        </p:scale>
        <p:origin x="-130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27636823174881"/>
          <c:y val="3.1855541019668081E-2"/>
          <c:w val="0.74624866336152496"/>
          <c:h val="0.7664561111082879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ЦП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B</c:v>
                </c:pt>
                <c:pt idx="1">
                  <c:v>Lr</c:v>
                </c:pt>
                <c:pt idx="2">
                  <c:v>H</c:v>
                </c:pt>
                <c:pt idx="3">
                  <c:v>LwFr</c:v>
                </c:pt>
                <c:pt idx="4">
                  <c:v>wr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73.58</c:v>
                </c:pt>
                <c:pt idx="1">
                  <c:v>50.120000000000012</c:v>
                </c:pt>
                <c:pt idx="2">
                  <c:v>25.95</c:v>
                </c:pt>
                <c:pt idx="3">
                  <c:v>11.23</c:v>
                </c:pt>
                <c:pt idx="4">
                  <c:v>14.9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ЦП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B</c:v>
                </c:pt>
                <c:pt idx="1">
                  <c:v>Lr</c:v>
                </c:pt>
                <c:pt idx="2">
                  <c:v>H</c:v>
                </c:pt>
                <c:pt idx="3">
                  <c:v>LwFr</c:v>
                </c:pt>
                <c:pt idx="4">
                  <c:v>wr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49.94</c:v>
                </c:pt>
                <c:pt idx="1">
                  <c:v>20.57</c:v>
                </c:pt>
                <c:pt idx="2">
                  <c:v>17.57</c:v>
                </c:pt>
                <c:pt idx="3">
                  <c:v>6.68</c:v>
                </c:pt>
                <c:pt idx="4">
                  <c:v>5.1599999999999975</c:v>
                </c:pt>
              </c:numCache>
            </c:numRef>
          </c:val>
        </c:ser>
        <c:marker val="1"/>
        <c:axId val="163703040"/>
        <c:axId val="89997696"/>
      </c:lineChart>
      <c:catAx>
        <c:axId val="163703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Морфометрические</a:t>
                </a:r>
                <a:r>
                  <a:rPr lang="ru-RU" baseline="0" dirty="0" smtClean="0"/>
                  <a:t> параметры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89997696"/>
        <c:crossesAt val="0"/>
        <c:auto val="1"/>
        <c:lblAlgn val="ctr"/>
        <c:lblOffset val="100"/>
      </c:catAx>
      <c:valAx>
        <c:axId val="89997696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Уровень</a:t>
                </a:r>
                <a:r>
                  <a:rPr lang="ru-RU" baseline="0" dirty="0" smtClean="0"/>
                  <a:t> изменчивости, %</a:t>
                </a:r>
                <a:endParaRPr lang="ru-RU" dirty="0"/>
              </a:p>
            </c:rich>
          </c:tx>
          <c:layout/>
        </c:title>
        <c:numFmt formatCode="General" sourceLinked="1"/>
        <c:majorTickMark val="none"/>
        <c:tickLblPos val="nextTo"/>
        <c:crossAx val="163703040"/>
        <c:crossesAt val="0"/>
        <c:crossBetween val="between"/>
        <c:majorUnit val="20"/>
      </c:valAx>
      <c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10863-9661-4092-AC92-6EB2697F492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B847E-5584-4F24-806F-23B5C8FD92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068F-491B-4BC3-A1D3-A4FFE4959678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18F9-53E0-4AE9-9537-36B7AE194257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557-A34C-423D-8571-45D64B31F07C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9E2-6813-4339-B3A1-5EA4E313C403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6669-AD9F-47EA-9A3F-72AC7826A3B9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532-02BF-4668-9F60-43D52755785C}" type="datetime1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841-86F7-4993-A178-66EA68375115}" type="datetime1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4BB9-0E8C-4917-9822-1E8D6CF89277}" type="datetime1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1946-E834-4131-87C6-F2A8B4475595}" type="datetime1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8F9D-DEDA-4899-8AF9-DBF2AE99C936}" type="datetime1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3C58-1097-4532-A663-CA87D3B03055}" type="datetime1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A79D-47D2-4070-A9FE-008D8BA8DFE9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8060432" cy="1470025"/>
          </a:xfrm>
        </p:spPr>
        <p:txBody>
          <a:bodyPr>
            <a:normAutofit fontScale="90000"/>
          </a:bodyPr>
          <a:lstStyle/>
          <a:p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OENOTHERA SALICIFOLIA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DESF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EX G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DON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В ТЕХНОГЕННЫХ ЭКОТОПАХ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Г. МАКЕЕВКИ (ДНР)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97152"/>
            <a:ext cx="5364088" cy="1224136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Калинина Анжела Викторовна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аспирант кафедры ботаники и экологии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8640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ДОНЕЦКАЯ НАРОДНАЯ РЕСПУБЛИКА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МИНИСТЕРСТВО ОБРАЗОВАНИЯ И НАУКИ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ГОУ ВПО «ДОНЕЦКИЙ НАЦИОНАЛЬНЫЙ УНИВЕРСИТЕТ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3548036" cy="1152128"/>
          </a:xfrm>
          <a:prstGeom prst="rect">
            <a:avLst/>
          </a:prstGeom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419872" y="6165304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1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Сатка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2022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532440" y="3326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3532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an-news.info/storage/c/2016/06/27/1623109791_889868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320754" cy="2808312"/>
          </a:xfrm>
          <a:prstGeom prst="rect">
            <a:avLst/>
          </a:prstGeom>
          <a:noFill/>
        </p:spPr>
      </p:pic>
      <p:pic>
        <p:nvPicPr>
          <p:cNvPr id="8" name="Picture 6" descr="Файл:Ленина Макеевка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4051984" cy="2664296"/>
          </a:xfrm>
          <a:prstGeom prst="rect">
            <a:avLst/>
          </a:prstGeom>
          <a:noFill/>
        </p:spPr>
      </p:pic>
      <p:pic>
        <p:nvPicPr>
          <p:cNvPr id="9" name="Picture 2" descr="http://photos.wikimapia.org/p/00/03/79/35/46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48680"/>
            <a:ext cx="4206700" cy="2664296"/>
          </a:xfrm>
          <a:prstGeom prst="rect">
            <a:avLst/>
          </a:prstGeom>
          <a:noFill/>
        </p:spPr>
      </p:pic>
      <p:pic>
        <p:nvPicPr>
          <p:cNvPr id="10" name="Picture 4" descr="https://vsegda-pomnim.com/uploads/posts/2022-04/1649122864_72-vsegda-pomnim-com-p-priroda-donbassa-foto-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212976"/>
            <a:ext cx="4032448" cy="279811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31640" y="6021288"/>
            <a:ext cx="63225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Рисунок 1 –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Антропогенно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трансформированные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экотопы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Донбасса: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А. Шахта им. Ленина (г.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Макевка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); Б. ЦОФ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Чумаковская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 (г. Донецк);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В. Породный отвал (г.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Макевка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); Г. Железнодорожное полотно (г. Донецк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852936"/>
            <a:ext cx="360040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5733256"/>
            <a:ext cx="360040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661248"/>
            <a:ext cx="360040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2852936"/>
            <a:ext cx="360040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8676456" y="260648"/>
            <a:ext cx="244475" cy="244475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advTm="82516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286231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sun9-12.userapi.com/impg/5aIIIHAlLZKvicsl9jODVlsRFvMrOSR6UrZN0A/SdihDfkDHXs.jpg?size=1266x1688&amp;quality=95&amp;sign=2e3dce07e9be9f66a3364115863b16f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2880320" cy="3816424"/>
          </a:xfrm>
          <a:prstGeom prst="rect">
            <a:avLst/>
          </a:prstGeom>
          <a:noFill/>
        </p:spPr>
      </p:pic>
      <p:pic>
        <p:nvPicPr>
          <p:cNvPr id="10244" name="Picture 4" descr="https://sun9-67.userapi.com/impg/Yyc3wzujOPxcUiubFz0OS4CE4G2N8XsYp8hzcA/_ZLimW7A_9w.jpg?size=1266x1688&amp;quality=95&amp;sign=180b6ca1fb8a840c893ed8e2d464406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72815"/>
            <a:ext cx="2808312" cy="3816425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0" y="-459432"/>
            <a:ext cx="8676456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Цель работы – провести анализ изменчивости некоторых морфометрических параметров и установить особенности качества семенного материала по энергии прорастания и всхожести особей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ценопопуляций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Оenothera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salicifolia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Desf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G.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Don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 условиях техногенных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экотопов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г. Макеевки.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5903893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Рисунок 2 – </a:t>
            </a:r>
            <a:r>
              <a:rPr lang="ru-RU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Оenothera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salicifolia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Desf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G.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Don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условиях техногенных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экотопов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г.Макеевки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 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верхняя часть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соцветия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 –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ценопопуляция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сформированная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породном отвале (ЦП 1); В –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ценопопуляция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сформированная 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железнодорожных путях (ЦП 2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5589240"/>
            <a:ext cx="360040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5589240"/>
            <a:ext cx="360040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6296" y="5589240"/>
            <a:ext cx="360040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748464" y="188640"/>
            <a:ext cx="244475" cy="24447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advTm="81344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136907" cy="45695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45187"/>
                <a:gridCol w="1701353"/>
                <a:gridCol w="1393901"/>
                <a:gridCol w="1621498"/>
                <a:gridCol w="1274968"/>
              </a:tblGrid>
              <a:tr h="423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ЦП 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ЦП 2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Значение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параметра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±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600" baseline="-25000" dirty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Индекс вариации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CV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Значение параметра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±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600" baseline="-250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Индекс вариации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CV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ветвление 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, шт.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2,94±0,43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73,58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2,5±0,25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49,94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высота 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, см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140,28±7,28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25,95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110,7±3,89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17,57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0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длина цветоносной оси 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Lr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, см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76,37±7,05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50,12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36,3±1,49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20,57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35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длина плода 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Lw</a:t>
                      </a:r>
                      <a:r>
                        <a:rPr lang="en-US" sz="1600" baseline="-25000" dirty="0" err="1" smtClean="0">
                          <a:latin typeface="Arial" pitchFamily="34" charset="0"/>
                          <a:cs typeface="Arial" pitchFamily="34" charset="0"/>
                        </a:rPr>
                        <a:t>Fr</a:t>
                      </a:r>
                      <a:r>
                        <a:rPr lang="ru-RU" sz="1600" baseline="-250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мм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24,81±0,55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11,23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23,48±0,31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6,68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масса семян 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wr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, г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0,039±0,001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14,90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0,040±0,001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5,16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88640"/>
            <a:ext cx="82542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Морфометрические параметры особей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Оenothera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salicifolia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условиях техногенных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экотопов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г. Макеевки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096253"/>
            <a:ext cx="896448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Примечание: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ЦП 1 сформирована на уплощенной вершине породного отвала г. Макеевки, Советского района; 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ЦП 2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сформирована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на железнодорожных путях территории шахты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Калиновская-Восточная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, г. Макеевки Советского района.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316416" y="692696"/>
            <a:ext cx="244475" cy="24447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advTm="47891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Лимиты некоторых морфометрических параметров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1700808"/>
          <a:ext cx="7488833" cy="3744415"/>
        </p:xfrm>
        <a:graphic>
          <a:graphicData uri="http://schemas.openxmlformats.org/drawingml/2006/table">
            <a:tbl>
              <a:tblPr/>
              <a:tblGrid>
                <a:gridCol w="1432207"/>
                <a:gridCol w="1548197"/>
                <a:gridCol w="1548197"/>
                <a:gridCol w="1480116"/>
                <a:gridCol w="1480116"/>
              </a:tblGrid>
              <a:tr h="3683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ЦП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ЦП 2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</a:t>
                      </a: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ысота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</a:t>
                      </a: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лина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цветоносной оси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Lr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Высота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</a:t>
                      </a: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лина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цветоносной </a:t>
                      </a: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Lr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600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140,28±7,28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76,37±7,05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110,7±3,89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36,3±1,49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CV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0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460432" y="404664"/>
            <a:ext cx="244475" cy="244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2088" y="5733256"/>
            <a:ext cx="74900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Примечание: </a:t>
            </a:r>
            <a:r>
              <a:rPr lang="uk-UA" sz="1600" dirty="0" smtClean="0">
                <a:latin typeface="Arial" pitchFamily="34" charset="0"/>
                <a:ea typeface="Calibri"/>
                <a:cs typeface="Arial" pitchFamily="34" charset="0"/>
              </a:rPr>
              <a:t>х</a:t>
            </a:r>
            <a:r>
              <a:rPr lang="ru-RU" sz="1600" dirty="0" smtClean="0">
                <a:latin typeface="Arial" pitchFamily="34" charset="0"/>
                <a:ea typeface="Calibri"/>
                <a:cs typeface="Arial" pitchFamily="34" charset="0"/>
              </a:rPr>
              <a:t>±</a:t>
            </a:r>
            <a:r>
              <a:rPr lang="en-US" sz="1600" dirty="0" smtClean="0">
                <a:latin typeface="Arial" pitchFamily="34" charset="0"/>
                <a:ea typeface="Calibri"/>
                <a:cs typeface="Arial" pitchFamily="34" charset="0"/>
              </a:rPr>
              <a:t>S</a:t>
            </a:r>
            <a:r>
              <a:rPr lang="en-US" sz="1600" baseline="-25000" dirty="0" smtClean="0">
                <a:latin typeface="Arial" pitchFamily="34" charset="0"/>
                <a:ea typeface="Calibri"/>
                <a:cs typeface="Arial" pitchFamily="34" charset="0"/>
              </a:rPr>
              <a:t>X</a:t>
            </a:r>
            <a:r>
              <a:rPr lang="ru-RU" sz="1600" baseline="-250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среднее арифметическое с ошибкой среднего; </a:t>
            </a:r>
          </a:p>
          <a:p>
            <a:pPr algn="ctr"/>
            <a:r>
              <a:rPr lang="en-US" sz="1600" dirty="0" smtClean="0">
                <a:latin typeface="Arial" pitchFamily="34" charset="0"/>
                <a:ea typeface="Calibri"/>
                <a:cs typeface="Arial" pitchFamily="34" charset="0"/>
              </a:rPr>
              <a:t>CV</a:t>
            </a:r>
            <a:r>
              <a:rPr lang="ru-RU" sz="1600" dirty="0" smtClean="0">
                <a:latin typeface="Arial" pitchFamily="34" charset="0"/>
                <a:ea typeface="Calibri"/>
                <a:cs typeface="Arial" pitchFamily="34" charset="0"/>
              </a:rPr>
              <a:t>, %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600" dirty="0" smtClean="0">
                <a:latin typeface="Arial" pitchFamily="34" charset="0"/>
                <a:ea typeface="Calibri"/>
                <a:cs typeface="Arial" pitchFamily="34" charset="0"/>
              </a:rPr>
              <a:t> коэффициент вариации; </a:t>
            </a:r>
            <a:r>
              <a:rPr lang="en-US" sz="1600" dirty="0" smtClean="0">
                <a:latin typeface="Arial" pitchFamily="34" charset="0"/>
                <a:ea typeface="Calibri"/>
                <a:cs typeface="Arial" pitchFamily="34" charset="0"/>
              </a:rPr>
              <a:t>max</a:t>
            </a:r>
            <a:r>
              <a:rPr lang="ru-RU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максимальное значение признака; </a:t>
            </a:r>
          </a:p>
          <a:p>
            <a:pPr algn="ctr"/>
            <a:r>
              <a:rPr lang="en-US" sz="1600" dirty="0" smtClean="0">
                <a:latin typeface="Arial" pitchFamily="34" charset="0"/>
                <a:ea typeface="Calibri"/>
                <a:cs typeface="Arial" pitchFamily="34" charset="0"/>
              </a:rPr>
              <a:t>min</a:t>
            </a:r>
            <a:r>
              <a:rPr lang="ru-RU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минимальное значение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признака</a:t>
            </a:r>
            <a:endParaRPr lang="ru-RU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 advTm="68547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Амплитуда изменчивости признаков по шкале С.А. Мамаева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5517232"/>
            <a:ext cx="789151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Примечание: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ветвление;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длина генеративной оси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побега;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высота особи;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Lw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Fr</a:t>
            </a:r>
            <a:r>
              <a:rPr lang="ru-RU" sz="1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длинна плода;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wr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масса семян.</a:t>
            </a:r>
            <a:endParaRPr lang="ru-RU" alt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Уровни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изменчивости:очень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низкий (С &lt; 7 %), низкий (С = 8 -12 %), средний (С = 13 - 20 %),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повышенный (С = 21 - 30 %), высокий (С = 31 - 40 %), очень высокий (С &gt; 40 %).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748464" y="188640"/>
            <a:ext cx="244475" cy="24447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ransition advTm="44328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6157296" cy="386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5733256"/>
            <a:ext cx="39604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Arial" pitchFamily="34" charset="0"/>
                <a:cs typeface="Arial" pitchFamily="34" charset="0"/>
              </a:rPr>
              <a:t>Рисунок 3 – Энергия прорастания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семян 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0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Качество семенного материала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enothera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salicifolia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Desf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ex 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собранного на техногенных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экопотах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г. Макеевки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733256"/>
            <a:ext cx="3600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Рисунок 4 – Всхожесть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семян</a:t>
            </a:r>
            <a:endParaRPr lang="ru-RU" sz="1500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604448" y="188640"/>
            <a:ext cx="244475" cy="24447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advTm="21313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Заключение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dirty="0" smtClean="0"/>
              <a:t>		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 результате проведенного исследования подтверждена высокая адаптивная способность адвентивного вида </a:t>
            </a:r>
            <a:r>
              <a:rPr lang="ru-RU" sz="3400" i="1" dirty="0" err="1" smtClean="0">
                <a:latin typeface="Arial" pitchFamily="34" charset="0"/>
                <a:cs typeface="Arial" pitchFamily="34" charset="0"/>
              </a:rPr>
              <a:t>Оe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400" i="1" dirty="0" err="1" smtClean="0">
                <a:latin typeface="Arial" pitchFamily="34" charset="0"/>
                <a:cs typeface="Arial" pitchFamily="34" charset="0"/>
              </a:rPr>
              <a:t>salicifolia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в условиях техногенных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экотопов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г. Макеевки. Установлено, что под действием сильного техногенного влияния наблюдается увеличение ростовых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показателей особей.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Отмечено высокое варьирование в условиях произрастания породного отвала таких признаков, как ветвление (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), высота особей (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), длина цветоносной оси (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Lr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). Это свидетельствует о нестабильных и более неблагоприятных условиях среды существования. Длина плода (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Lw</a:t>
            </a:r>
            <a:r>
              <a:rPr lang="en-US" sz="3400" baseline="-25000" dirty="0" err="1" smtClean="0">
                <a:latin typeface="Arial" pitchFamily="34" charset="0"/>
                <a:cs typeface="Arial" pitchFamily="34" charset="0"/>
              </a:rPr>
              <a:t>Fr</a:t>
            </a:r>
            <a:r>
              <a:rPr lang="ru-RU" sz="34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и масса семян (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wr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 имеют низкую вариабельность, являются морфологически более консервативными признаками.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		Высокий процент энергии прорастания и всхожести семян увеличивает риски приживаемости вида при заносе, а впоследствии и дальнейшую успешную натурализацию его в новых местообитаниях.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		Влияние экологических факторов на продуктивность особей </a:t>
            </a:r>
            <a:r>
              <a:rPr lang="ru-RU" sz="3400" i="1" dirty="0" err="1" smtClean="0">
                <a:latin typeface="Arial" pitchFamily="34" charset="0"/>
                <a:cs typeface="Arial" pitchFamily="34" charset="0"/>
              </a:rPr>
              <a:t>Оe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400" i="1" dirty="0" err="1" smtClean="0">
                <a:latin typeface="Arial" pitchFamily="34" charset="0"/>
                <a:cs typeface="Arial" pitchFamily="34" charset="0"/>
              </a:rPr>
              <a:t>salicifolia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в техногенных условиях ДНР требует дальнейшего исследования.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604448" y="40466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75578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444</Words>
  <Application>Microsoft Office PowerPoint</Application>
  <PresentationFormat>Экран (4:3)</PresentationFormat>
  <Paragraphs>133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OENOTHERA SALICIFOLIA DESF. EX G. DON В ТЕХНОГЕННЫХ ЭКОТОПАХ  Г. МАКЕЕВКИ (ДНР) </vt:lpstr>
      <vt:lpstr>Слайд 2</vt:lpstr>
      <vt:lpstr>Слайд 3</vt:lpstr>
      <vt:lpstr>Слайд 4</vt:lpstr>
      <vt:lpstr>Лимиты некоторых морфометрических параметров </vt:lpstr>
      <vt:lpstr>Амплитуда изменчивости признаков по шкале С.А. Мамаева</vt:lpstr>
      <vt:lpstr>Слайд 7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OENOTHERA SALICIFOLIA DESF. EX G. DON В ТЕХНОГЕННЫХ ЭКОТОПАХ  Г. МАКЕЕВКИ (ДНР)</dc:title>
  <dc:creator>1</dc:creator>
  <cp:lastModifiedBy>1</cp:lastModifiedBy>
  <cp:revision>80</cp:revision>
  <dcterms:created xsi:type="dcterms:W3CDTF">2022-08-16T19:21:05Z</dcterms:created>
  <dcterms:modified xsi:type="dcterms:W3CDTF">2022-08-25T07:00:00Z</dcterms:modified>
</cp:coreProperties>
</file>