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0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'[ПРОБЫ (Лена).xlsx]карась Большое'!$U$19</c:f>
              <c:strCache>
                <c:ptCount val="1"/>
                <c:pt idx="0">
                  <c:v>As</c:v>
                </c:pt>
              </c:strCache>
            </c:strRef>
          </c:tx>
          <c:invertIfNegative val="0"/>
          <c:cat>
            <c:multiLvlStrRef>
              <c:f>'[ПРОБЫ (Лена).xlsx]карась Большое'!$S$20:$T$30</c:f>
              <c:multiLvlStrCache>
                <c:ptCount val="11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  <c:pt idx="6">
                    <c:v>май</c:v>
                  </c:pt>
                  <c:pt idx="7">
                    <c:v>июнь</c:v>
                  </c:pt>
                  <c:pt idx="8">
                    <c:v>июль</c:v>
                  </c:pt>
                  <c:pt idx="9">
                    <c:v>август</c:v>
                  </c:pt>
                  <c:pt idx="10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6">
                    <c:v>2021 год</c:v>
                  </c:pt>
                </c:lvl>
              </c:multiLvlStrCache>
            </c:multiLvlStrRef>
          </c:cat>
          <c:val>
            <c:numRef>
              <c:f>'[ПРОБЫ (Лена).xlsx]карась Большое'!$U$20:$U$30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0.06</c:v>
                </c:pt>
                <c:pt idx="3">
                  <c:v>0.01</c:v>
                </c:pt>
                <c:pt idx="4">
                  <c:v>0.01</c:v>
                </c:pt>
                <c:pt idx="5">
                  <c:v>0.03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'[ПРОБЫ (Лена).xlsx]карась Большое'!$V$19</c:f>
              <c:strCache>
                <c:ptCount val="1"/>
                <c:pt idx="0">
                  <c:v>Cd</c:v>
                </c:pt>
              </c:strCache>
            </c:strRef>
          </c:tx>
          <c:invertIfNegative val="0"/>
          <c:cat>
            <c:multiLvlStrRef>
              <c:f>'[ПРОБЫ (Лена).xlsx]карась Большое'!$S$20:$T$30</c:f>
              <c:multiLvlStrCache>
                <c:ptCount val="11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  <c:pt idx="6">
                    <c:v>май</c:v>
                  </c:pt>
                  <c:pt idx="7">
                    <c:v>июнь</c:v>
                  </c:pt>
                  <c:pt idx="8">
                    <c:v>июль</c:v>
                  </c:pt>
                  <c:pt idx="9">
                    <c:v>август</c:v>
                  </c:pt>
                  <c:pt idx="10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6">
                    <c:v>2021 год</c:v>
                  </c:pt>
                </c:lvl>
              </c:multiLvlStrCache>
            </c:multiLvlStrRef>
          </c:cat>
          <c:val>
            <c:numRef>
              <c:f>'[ПРОБЫ (Лена).xlsx]карась Большое'!$V$20:$V$30</c:f>
              <c:numCache>
                <c:formatCode>General</c:formatCode>
                <c:ptCount val="11"/>
                <c:pt idx="0">
                  <c:v>0.19</c:v>
                </c:pt>
                <c:pt idx="1">
                  <c:v>0.12</c:v>
                </c:pt>
                <c:pt idx="2">
                  <c:v>0</c:v>
                </c:pt>
                <c:pt idx="3">
                  <c:v>0.28999999999999998</c:v>
                </c:pt>
                <c:pt idx="4">
                  <c:v>0.21</c:v>
                </c:pt>
                <c:pt idx="5">
                  <c:v>0.17</c:v>
                </c:pt>
                <c:pt idx="6">
                  <c:v>0.14499999999999999</c:v>
                </c:pt>
                <c:pt idx="7">
                  <c:v>0</c:v>
                </c:pt>
                <c:pt idx="8">
                  <c:v>0</c:v>
                </c:pt>
                <c:pt idx="9">
                  <c:v>0.78300000000000003</c:v>
                </c:pt>
                <c:pt idx="10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'[ПРОБЫ (Лена).xlsx]карась Большое'!$W$19</c:f>
              <c:strCache>
                <c:ptCount val="1"/>
                <c:pt idx="0">
                  <c:v>Hg</c:v>
                </c:pt>
              </c:strCache>
            </c:strRef>
          </c:tx>
          <c:invertIfNegative val="0"/>
          <c:cat>
            <c:multiLvlStrRef>
              <c:f>'[ПРОБЫ (Лена).xlsx]карась Большое'!$S$20:$T$30</c:f>
              <c:multiLvlStrCache>
                <c:ptCount val="11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  <c:pt idx="6">
                    <c:v>май</c:v>
                  </c:pt>
                  <c:pt idx="7">
                    <c:v>июнь</c:v>
                  </c:pt>
                  <c:pt idx="8">
                    <c:v>июль</c:v>
                  </c:pt>
                  <c:pt idx="9">
                    <c:v>август</c:v>
                  </c:pt>
                  <c:pt idx="10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6">
                    <c:v>2021 год</c:v>
                  </c:pt>
                </c:lvl>
              </c:multiLvlStrCache>
            </c:multiLvlStrRef>
          </c:cat>
          <c:val>
            <c:numRef>
              <c:f>'[ПРОБЫ (Лена).xlsx]карась Большое'!$W$20:$W$30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2.07E-2</c:v>
                </c:pt>
                <c:pt idx="3">
                  <c:v>2.3E-3</c:v>
                </c:pt>
                <c:pt idx="4">
                  <c:v>4.3E-3</c:v>
                </c:pt>
                <c:pt idx="5">
                  <c:v>6.4999999999999997E-3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'[ПРОБЫ (Лена).xlsx]карась Большое'!$X$19</c:f>
              <c:strCache>
                <c:ptCount val="1"/>
                <c:pt idx="0">
                  <c:v>Cr</c:v>
                </c:pt>
              </c:strCache>
            </c:strRef>
          </c:tx>
          <c:invertIfNegative val="0"/>
          <c:cat>
            <c:multiLvlStrRef>
              <c:f>'[ПРОБЫ (Лена).xlsx]карась Большое'!$S$20:$T$30</c:f>
              <c:multiLvlStrCache>
                <c:ptCount val="11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  <c:pt idx="6">
                    <c:v>май</c:v>
                  </c:pt>
                  <c:pt idx="7">
                    <c:v>июнь</c:v>
                  </c:pt>
                  <c:pt idx="8">
                    <c:v>июль</c:v>
                  </c:pt>
                  <c:pt idx="9">
                    <c:v>август</c:v>
                  </c:pt>
                  <c:pt idx="10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6">
                    <c:v>2021 год</c:v>
                  </c:pt>
                </c:lvl>
              </c:multiLvlStrCache>
            </c:multiLvlStrRef>
          </c:cat>
          <c:val>
            <c:numRef>
              <c:f>'[ПРОБЫ (Лена).xlsx]карась Большое'!$X$20:$X$30</c:f>
              <c:numCache>
                <c:formatCode>General</c:formatCode>
                <c:ptCount val="11"/>
                <c:pt idx="0">
                  <c:v>1</c:v>
                </c:pt>
                <c:pt idx="1">
                  <c:v>0.43</c:v>
                </c:pt>
                <c:pt idx="2">
                  <c:v>0</c:v>
                </c:pt>
                <c:pt idx="3">
                  <c:v>0.83</c:v>
                </c:pt>
                <c:pt idx="4">
                  <c:v>0.78</c:v>
                </c:pt>
                <c:pt idx="5">
                  <c:v>0.75</c:v>
                </c:pt>
                <c:pt idx="6">
                  <c:v>0</c:v>
                </c:pt>
                <c:pt idx="7">
                  <c:v>0</c:v>
                </c:pt>
                <c:pt idx="8">
                  <c:v>0.52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tx>
            <c:strRef>
              <c:f>'[ПРОБЫ (Лена).xlsx]карась Большое'!$Y$19</c:f>
              <c:strCache>
                <c:ptCount val="1"/>
                <c:pt idx="0">
                  <c:v>Ni</c:v>
                </c:pt>
              </c:strCache>
            </c:strRef>
          </c:tx>
          <c:invertIfNegative val="0"/>
          <c:cat>
            <c:multiLvlStrRef>
              <c:f>'[ПРОБЫ (Лена).xlsx]карась Большое'!$S$20:$T$30</c:f>
              <c:multiLvlStrCache>
                <c:ptCount val="11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  <c:pt idx="6">
                    <c:v>май</c:v>
                  </c:pt>
                  <c:pt idx="7">
                    <c:v>июнь</c:v>
                  </c:pt>
                  <c:pt idx="8">
                    <c:v>июль</c:v>
                  </c:pt>
                  <c:pt idx="9">
                    <c:v>август</c:v>
                  </c:pt>
                  <c:pt idx="10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6">
                    <c:v>2021 год</c:v>
                  </c:pt>
                </c:lvl>
              </c:multiLvlStrCache>
            </c:multiLvlStrRef>
          </c:cat>
          <c:val>
            <c:numRef>
              <c:f>'[ПРОБЫ (Лена).xlsx]карась Большое'!$Y$20:$Y$30</c:f>
              <c:numCache>
                <c:formatCode>General</c:formatCode>
                <c:ptCount val="11"/>
                <c:pt idx="0">
                  <c:v>2.06</c:v>
                </c:pt>
                <c:pt idx="1">
                  <c:v>0</c:v>
                </c:pt>
                <c:pt idx="2">
                  <c:v>1.01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11552"/>
        <c:axId val="119913088"/>
      </c:barChart>
      <c:catAx>
        <c:axId val="11991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913088"/>
        <c:crosses val="autoZero"/>
        <c:auto val="1"/>
        <c:lblAlgn val="ctr"/>
        <c:lblOffset val="100"/>
        <c:noMultiLvlLbl val="0"/>
      </c:catAx>
      <c:valAx>
        <c:axId val="11991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911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'[ПРОБЫ (Лена).xlsx]карась Большое'!$AI$19</c:f>
              <c:strCache>
                <c:ptCount val="1"/>
                <c:pt idx="0">
                  <c:v>Fe </c:v>
                </c:pt>
              </c:strCache>
            </c:strRef>
          </c:tx>
          <c:invertIfNegative val="0"/>
          <c:cat>
            <c:multiLvlStrRef>
              <c:f>'[ПРОБЫ (Лена).xlsx]карась Большое'!$AG$20:$AH$30</c:f>
              <c:multiLvlStrCache>
                <c:ptCount val="11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  <c:pt idx="6">
                    <c:v>май</c:v>
                  </c:pt>
                  <c:pt idx="7">
                    <c:v>июнь</c:v>
                  </c:pt>
                  <c:pt idx="8">
                    <c:v>июль</c:v>
                  </c:pt>
                  <c:pt idx="9">
                    <c:v>август</c:v>
                  </c:pt>
                  <c:pt idx="10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6">
                    <c:v>2021 год</c:v>
                  </c:pt>
                </c:lvl>
              </c:multiLvlStrCache>
            </c:multiLvlStrRef>
          </c:cat>
          <c:val>
            <c:numRef>
              <c:f>'[ПРОБЫ (Лена).xlsx]карась Большое'!$AI$20:$AI$30</c:f>
              <c:numCache>
                <c:formatCode>General</c:formatCode>
                <c:ptCount val="11"/>
                <c:pt idx="0">
                  <c:v>128</c:v>
                </c:pt>
                <c:pt idx="1">
                  <c:v>34.07</c:v>
                </c:pt>
                <c:pt idx="2">
                  <c:v>41.23</c:v>
                </c:pt>
                <c:pt idx="3">
                  <c:v>24.35</c:v>
                </c:pt>
                <c:pt idx="4">
                  <c:v>59.35</c:v>
                </c:pt>
                <c:pt idx="5">
                  <c:v>41.25</c:v>
                </c:pt>
                <c:pt idx="6">
                  <c:v>63</c:v>
                </c:pt>
                <c:pt idx="7">
                  <c:v>103</c:v>
                </c:pt>
                <c:pt idx="8">
                  <c:v>71</c:v>
                </c:pt>
                <c:pt idx="9">
                  <c:v>39</c:v>
                </c:pt>
                <c:pt idx="10">
                  <c:v>46</c:v>
                </c:pt>
              </c:numCache>
            </c:numRef>
          </c:val>
        </c:ser>
        <c:ser>
          <c:idx val="1"/>
          <c:order val="1"/>
          <c:tx>
            <c:strRef>
              <c:f>'[ПРОБЫ (Лена).xlsx]карась Большое'!$AJ$19</c:f>
              <c:strCache>
                <c:ptCount val="1"/>
                <c:pt idx="0">
                  <c:v>Zn</c:v>
                </c:pt>
              </c:strCache>
            </c:strRef>
          </c:tx>
          <c:invertIfNegative val="0"/>
          <c:cat>
            <c:multiLvlStrRef>
              <c:f>'[ПРОБЫ (Лена).xlsx]карась Большое'!$AG$20:$AH$30</c:f>
              <c:multiLvlStrCache>
                <c:ptCount val="11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  <c:pt idx="6">
                    <c:v>май</c:v>
                  </c:pt>
                  <c:pt idx="7">
                    <c:v>июнь</c:v>
                  </c:pt>
                  <c:pt idx="8">
                    <c:v>июль</c:v>
                  </c:pt>
                  <c:pt idx="9">
                    <c:v>август</c:v>
                  </c:pt>
                  <c:pt idx="10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6">
                    <c:v>2021 год</c:v>
                  </c:pt>
                </c:lvl>
              </c:multiLvlStrCache>
            </c:multiLvlStrRef>
          </c:cat>
          <c:val>
            <c:numRef>
              <c:f>'[ПРОБЫ (Лена).xlsx]карась Большое'!$AJ$20:$AJ$30</c:f>
              <c:numCache>
                <c:formatCode>General</c:formatCode>
                <c:ptCount val="11"/>
                <c:pt idx="0">
                  <c:v>28.63</c:v>
                </c:pt>
                <c:pt idx="1">
                  <c:v>13.23</c:v>
                </c:pt>
                <c:pt idx="2">
                  <c:v>51.34</c:v>
                </c:pt>
                <c:pt idx="3">
                  <c:v>235.76</c:v>
                </c:pt>
                <c:pt idx="4">
                  <c:v>19.61</c:v>
                </c:pt>
                <c:pt idx="5">
                  <c:v>22.31</c:v>
                </c:pt>
                <c:pt idx="6">
                  <c:v>18.55</c:v>
                </c:pt>
                <c:pt idx="7">
                  <c:v>22.44</c:v>
                </c:pt>
                <c:pt idx="8">
                  <c:v>17.87</c:v>
                </c:pt>
                <c:pt idx="9">
                  <c:v>15.8</c:v>
                </c:pt>
                <c:pt idx="10">
                  <c:v>10.68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29856"/>
        <c:axId val="121967360"/>
      </c:barChart>
      <c:catAx>
        <c:axId val="11992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967360"/>
        <c:crosses val="autoZero"/>
        <c:auto val="1"/>
        <c:lblAlgn val="ctr"/>
        <c:lblOffset val="100"/>
        <c:noMultiLvlLbl val="0"/>
      </c:catAx>
      <c:valAx>
        <c:axId val="12196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929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'[ПРОБЫ (Лена).xlsx]карась Большое'!$AR$19</c:f>
              <c:strCache>
                <c:ptCount val="1"/>
                <c:pt idx="0">
                  <c:v>Cu</c:v>
                </c:pt>
              </c:strCache>
            </c:strRef>
          </c:tx>
          <c:invertIfNegative val="0"/>
          <c:cat>
            <c:multiLvlStrRef>
              <c:f>'[ПРОБЫ (Лена).xlsx]карась Большое'!$AP$20:$AQ$30</c:f>
              <c:multiLvlStrCache>
                <c:ptCount val="11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  <c:pt idx="6">
                    <c:v>май</c:v>
                  </c:pt>
                  <c:pt idx="7">
                    <c:v>июнь</c:v>
                  </c:pt>
                  <c:pt idx="8">
                    <c:v>июль</c:v>
                  </c:pt>
                  <c:pt idx="9">
                    <c:v>август</c:v>
                  </c:pt>
                  <c:pt idx="10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6">
                    <c:v>2021 год</c:v>
                  </c:pt>
                </c:lvl>
              </c:multiLvlStrCache>
            </c:multiLvlStrRef>
          </c:cat>
          <c:val>
            <c:numRef>
              <c:f>'[ПРОБЫ (Лена).xlsx]карась Большое'!$AR$20:$AR$30</c:f>
              <c:numCache>
                <c:formatCode>General</c:formatCode>
                <c:ptCount val="11"/>
                <c:pt idx="0">
                  <c:v>3.86</c:v>
                </c:pt>
                <c:pt idx="1">
                  <c:v>1.54</c:v>
                </c:pt>
                <c:pt idx="2">
                  <c:v>7.37</c:v>
                </c:pt>
                <c:pt idx="3">
                  <c:v>2.64</c:v>
                </c:pt>
                <c:pt idx="4">
                  <c:v>9.8000000000000007</c:v>
                </c:pt>
                <c:pt idx="5">
                  <c:v>10.11</c:v>
                </c:pt>
                <c:pt idx="6">
                  <c:v>8.39</c:v>
                </c:pt>
                <c:pt idx="7">
                  <c:v>3.9</c:v>
                </c:pt>
                <c:pt idx="8">
                  <c:v>0.66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'[ПРОБЫ (Лена).xlsx]карась Большое'!$AS$19</c:f>
              <c:strCache>
                <c:ptCount val="1"/>
                <c:pt idx="0">
                  <c:v>Co</c:v>
                </c:pt>
              </c:strCache>
            </c:strRef>
          </c:tx>
          <c:invertIfNegative val="0"/>
          <c:cat>
            <c:multiLvlStrRef>
              <c:f>'[ПРОБЫ (Лена).xlsx]карась Большое'!$AP$20:$AQ$30</c:f>
              <c:multiLvlStrCache>
                <c:ptCount val="11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  <c:pt idx="6">
                    <c:v>май</c:v>
                  </c:pt>
                  <c:pt idx="7">
                    <c:v>июнь</c:v>
                  </c:pt>
                  <c:pt idx="8">
                    <c:v>июль</c:v>
                  </c:pt>
                  <c:pt idx="9">
                    <c:v>август</c:v>
                  </c:pt>
                  <c:pt idx="10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6">
                    <c:v>2021 год</c:v>
                  </c:pt>
                </c:lvl>
              </c:multiLvlStrCache>
            </c:multiLvlStrRef>
          </c:cat>
          <c:val>
            <c:numRef>
              <c:f>'[ПРОБЫ (Лена).xlsx]карась Большое'!$AS$20:$AS$30</c:f>
              <c:numCache>
                <c:formatCode>General</c:formatCode>
                <c:ptCount val="11"/>
                <c:pt idx="0">
                  <c:v>26.49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'[ПРОБЫ (Лена).xlsx]карась Большое'!$AT$19</c:f>
              <c:strCache>
                <c:ptCount val="1"/>
                <c:pt idx="0">
                  <c:v>Mn</c:v>
                </c:pt>
              </c:strCache>
            </c:strRef>
          </c:tx>
          <c:invertIfNegative val="0"/>
          <c:cat>
            <c:multiLvlStrRef>
              <c:f>'[ПРОБЫ (Лена).xlsx]карась Большое'!$AP$20:$AQ$30</c:f>
              <c:multiLvlStrCache>
                <c:ptCount val="11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  <c:pt idx="6">
                    <c:v>май</c:v>
                  </c:pt>
                  <c:pt idx="7">
                    <c:v>июнь</c:v>
                  </c:pt>
                  <c:pt idx="8">
                    <c:v>июль</c:v>
                  </c:pt>
                  <c:pt idx="9">
                    <c:v>август</c:v>
                  </c:pt>
                  <c:pt idx="10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6">
                    <c:v>2021 год</c:v>
                  </c:pt>
                </c:lvl>
              </c:multiLvlStrCache>
            </c:multiLvlStrRef>
          </c:cat>
          <c:val>
            <c:numRef>
              <c:f>'[ПРОБЫ (Лена).xlsx]карась Большое'!$AT$20:$AT$30</c:f>
              <c:numCache>
                <c:formatCode>General</c:formatCode>
                <c:ptCount val="11"/>
                <c:pt idx="0">
                  <c:v>7.41</c:v>
                </c:pt>
                <c:pt idx="1">
                  <c:v>1.59</c:v>
                </c:pt>
                <c:pt idx="2">
                  <c:v>4.4400000000000004</c:v>
                </c:pt>
                <c:pt idx="3">
                  <c:v>6.49</c:v>
                </c:pt>
                <c:pt idx="4">
                  <c:v>4.03</c:v>
                </c:pt>
                <c:pt idx="5">
                  <c:v>3.85</c:v>
                </c:pt>
                <c:pt idx="6">
                  <c:v>3.73</c:v>
                </c:pt>
                <c:pt idx="7">
                  <c:v>16.32</c:v>
                </c:pt>
                <c:pt idx="8">
                  <c:v>2.96</c:v>
                </c:pt>
                <c:pt idx="9">
                  <c:v>1.17</c:v>
                </c:pt>
                <c:pt idx="10">
                  <c:v>1.1200000000000001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997184"/>
        <c:axId val="121998720"/>
      </c:barChart>
      <c:catAx>
        <c:axId val="1219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998720"/>
        <c:crosses val="autoZero"/>
        <c:auto val="1"/>
        <c:lblAlgn val="ctr"/>
        <c:lblOffset val="100"/>
        <c:noMultiLvlLbl val="0"/>
      </c:catAx>
      <c:valAx>
        <c:axId val="12199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99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'[ПРОБЫ (Лена).xlsx]Пиявки Большое'!$E$15</c:f>
              <c:strCache>
                <c:ptCount val="1"/>
                <c:pt idx="0">
                  <c:v>As</c:v>
                </c:pt>
              </c:strCache>
            </c:strRef>
          </c:tx>
          <c:invertIfNegative val="0"/>
          <c:cat>
            <c:multiLvlStrRef>
              <c:f>'[ПРОБЫ (Лена).xlsx]Пиявки Большое'!$C$16:$D$20</c:f>
              <c:multiLvlStrCache>
                <c:ptCount val="5"/>
                <c:lvl>
                  <c:pt idx="0">
                    <c:v>сентябрь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сентябрь</c:v>
                  </c:pt>
                </c:lvl>
                <c:lvl>
                  <c:pt idx="0">
                    <c:v>2018 год</c:v>
                  </c:pt>
                  <c:pt idx="1">
                    <c:v>2019 год</c:v>
                  </c:pt>
                  <c:pt idx="2">
                    <c:v>2021 год</c:v>
                  </c:pt>
                </c:lvl>
              </c:multiLvlStrCache>
            </c:multiLvlStrRef>
          </c:cat>
          <c:val>
            <c:numRef>
              <c:f>'[ПРОБЫ (Лена).xlsx]Пиявки Большое'!$E$16:$E$20</c:f>
              <c:numCache>
                <c:formatCode>General</c:formatCode>
                <c:ptCount val="5"/>
                <c:pt idx="0">
                  <c:v>0.34</c:v>
                </c:pt>
                <c:pt idx="1">
                  <c:v>0.2</c:v>
                </c:pt>
                <c:pt idx="2">
                  <c:v>0.06</c:v>
                </c:pt>
                <c:pt idx="3">
                  <c:v>0.84</c:v>
                </c:pt>
                <c:pt idx="4">
                  <c:v>0.42</c:v>
                </c:pt>
              </c:numCache>
            </c:numRef>
          </c:val>
        </c:ser>
        <c:ser>
          <c:idx val="1"/>
          <c:order val="1"/>
          <c:tx>
            <c:strRef>
              <c:f>'[ПРОБЫ (Лена).xlsx]Пиявки Большое'!$F$15</c:f>
              <c:strCache>
                <c:ptCount val="1"/>
                <c:pt idx="0">
                  <c:v>Cd</c:v>
                </c:pt>
              </c:strCache>
            </c:strRef>
          </c:tx>
          <c:invertIfNegative val="0"/>
          <c:cat>
            <c:multiLvlStrRef>
              <c:f>'[ПРОБЫ (Лена).xlsx]Пиявки Большое'!$C$16:$D$20</c:f>
              <c:multiLvlStrCache>
                <c:ptCount val="5"/>
                <c:lvl>
                  <c:pt idx="0">
                    <c:v>сентябрь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сентябрь</c:v>
                  </c:pt>
                </c:lvl>
                <c:lvl>
                  <c:pt idx="0">
                    <c:v>2018 год</c:v>
                  </c:pt>
                  <c:pt idx="1">
                    <c:v>2019 год</c:v>
                  </c:pt>
                  <c:pt idx="2">
                    <c:v>2021 год</c:v>
                  </c:pt>
                </c:lvl>
              </c:multiLvlStrCache>
            </c:multiLvlStrRef>
          </c:cat>
          <c:val>
            <c:numRef>
              <c:f>'[ПРОБЫ (Лена).xlsx]Пиявки Большое'!$F$16:$F$20</c:f>
              <c:numCache>
                <c:formatCode>General</c:formatCode>
                <c:ptCount val="5"/>
                <c:pt idx="0">
                  <c:v>0.28999999999999998</c:v>
                </c:pt>
                <c:pt idx="1">
                  <c:v>1.49</c:v>
                </c:pt>
                <c:pt idx="2">
                  <c:v>0</c:v>
                </c:pt>
                <c:pt idx="3">
                  <c:v>0</c:v>
                </c:pt>
                <c:pt idx="4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'[ПРОБЫ (Лена).xlsx]Пиявки Большое'!$G$15</c:f>
              <c:strCache>
                <c:ptCount val="1"/>
                <c:pt idx="0">
                  <c:v>Hg</c:v>
                </c:pt>
              </c:strCache>
            </c:strRef>
          </c:tx>
          <c:invertIfNegative val="0"/>
          <c:cat>
            <c:multiLvlStrRef>
              <c:f>'[ПРОБЫ (Лена).xlsx]Пиявки Большое'!$C$16:$D$20</c:f>
              <c:multiLvlStrCache>
                <c:ptCount val="5"/>
                <c:lvl>
                  <c:pt idx="0">
                    <c:v>сентябрь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сентябрь</c:v>
                  </c:pt>
                </c:lvl>
                <c:lvl>
                  <c:pt idx="0">
                    <c:v>2018 год</c:v>
                  </c:pt>
                  <c:pt idx="1">
                    <c:v>2019 год</c:v>
                  </c:pt>
                  <c:pt idx="2">
                    <c:v>2021 год</c:v>
                  </c:pt>
                </c:lvl>
              </c:multiLvlStrCache>
            </c:multiLvlStrRef>
          </c:cat>
          <c:val>
            <c:numRef>
              <c:f>'[ПРОБЫ (Лена).xlsx]Пиявки Большое'!$G$16:$G$20</c:f>
              <c:numCache>
                <c:formatCode>General</c:formatCode>
                <c:ptCount val="5"/>
                <c:pt idx="0">
                  <c:v>0</c:v>
                </c:pt>
                <c:pt idx="1">
                  <c:v>3.7000000000000002E-3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08288"/>
        <c:axId val="126909824"/>
      </c:barChart>
      <c:catAx>
        <c:axId val="12690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909824"/>
        <c:crosses val="autoZero"/>
        <c:auto val="1"/>
        <c:lblAlgn val="ctr"/>
        <c:lblOffset val="100"/>
        <c:noMultiLvlLbl val="0"/>
      </c:catAx>
      <c:valAx>
        <c:axId val="12690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908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72883965273704E-2"/>
          <c:y val="5.2449623037630767E-2"/>
          <c:w val="0.80152066437062552"/>
          <c:h val="0.741563170025130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'[ПРОБЫ (Лена).xlsx]Пиявки Большое'!$S$6</c:f>
              <c:strCache>
                <c:ptCount val="1"/>
                <c:pt idx="0">
                  <c:v>Pb</c:v>
                </c:pt>
              </c:strCache>
            </c:strRef>
          </c:tx>
          <c:invertIfNegative val="0"/>
          <c:cat>
            <c:multiLvlStrRef>
              <c:f>'[ПРОБЫ (Лена).xlsx]Пиявки Большое'!$Q$7:$R$12</c:f>
              <c:multiLvlStrCache>
                <c:ptCount val="6"/>
                <c:lvl>
                  <c:pt idx="0">
                    <c:v>сентябрь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</c:lvl>
                <c:lvl>
                  <c:pt idx="0">
                    <c:v>2018 год</c:v>
                  </c:pt>
                  <c:pt idx="1">
                    <c:v>2019 год</c:v>
                  </c:pt>
                  <c:pt idx="2">
                    <c:v>2021 год</c:v>
                  </c:pt>
                </c:lvl>
              </c:multiLvlStrCache>
            </c:multiLvlStrRef>
          </c:cat>
          <c:val>
            <c:numRef>
              <c:f>'[ПРОБЫ (Лена).xlsx]Пиявки Большое'!$S$7:$S$12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22.61</c:v>
                </c:pt>
              </c:numCache>
            </c:numRef>
          </c:val>
        </c:ser>
        <c:ser>
          <c:idx val="1"/>
          <c:order val="1"/>
          <c:tx>
            <c:strRef>
              <c:f>'[ПРОБЫ (Лена).xlsx]Пиявки Большое'!$T$6</c:f>
              <c:strCache>
                <c:ptCount val="1"/>
                <c:pt idx="0">
                  <c:v>Cr</c:v>
                </c:pt>
              </c:strCache>
            </c:strRef>
          </c:tx>
          <c:invertIfNegative val="0"/>
          <c:cat>
            <c:multiLvlStrRef>
              <c:f>'[ПРОБЫ (Лена).xlsx]Пиявки Большое'!$Q$7:$R$12</c:f>
              <c:multiLvlStrCache>
                <c:ptCount val="6"/>
                <c:lvl>
                  <c:pt idx="0">
                    <c:v>сентябрь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</c:lvl>
                <c:lvl>
                  <c:pt idx="0">
                    <c:v>2018 год</c:v>
                  </c:pt>
                  <c:pt idx="1">
                    <c:v>2019 год</c:v>
                  </c:pt>
                  <c:pt idx="2">
                    <c:v>2021 год</c:v>
                  </c:pt>
                </c:lvl>
              </c:multiLvlStrCache>
            </c:multiLvlStrRef>
          </c:cat>
          <c:val>
            <c:numRef>
              <c:f>'[ПРОБЫ (Лена).xlsx]Пиявки Большое'!$T$7:$T$12</c:f>
              <c:numCache>
                <c:formatCode>General</c:formatCode>
                <c:ptCount val="6"/>
                <c:pt idx="0">
                  <c:v>0.89</c:v>
                </c:pt>
                <c:pt idx="1">
                  <c:v>7.56</c:v>
                </c:pt>
                <c:pt idx="2">
                  <c:v>1.1399999999999999</c:v>
                </c:pt>
                <c:pt idx="3">
                  <c:v>2.61</c:v>
                </c:pt>
                <c:pt idx="4">
                  <c:v>0</c:v>
                </c:pt>
                <c:pt idx="5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'[ПРОБЫ (Лена).xlsx]Пиявки Большое'!$U$6</c:f>
              <c:strCache>
                <c:ptCount val="1"/>
                <c:pt idx="0">
                  <c:v>Zn</c:v>
                </c:pt>
              </c:strCache>
            </c:strRef>
          </c:tx>
          <c:invertIfNegative val="0"/>
          <c:cat>
            <c:multiLvlStrRef>
              <c:f>'[ПРОБЫ (Лена).xlsx]Пиявки Большое'!$Q$7:$R$12</c:f>
              <c:multiLvlStrCache>
                <c:ptCount val="6"/>
                <c:lvl>
                  <c:pt idx="0">
                    <c:v>сентябрь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</c:lvl>
                <c:lvl>
                  <c:pt idx="0">
                    <c:v>2018 год</c:v>
                  </c:pt>
                  <c:pt idx="1">
                    <c:v>2019 год</c:v>
                  </c:pt>
                  <c:pt idx="2">
                    <c:v>2021 год</c:v>
                  </c:pt>
                </c:lvl>
              </c:multiLvlStrCache>
            </c:multiLvlStrRef>
          </c:cat>
          <c:val>
            <c:numRef>
              <c:f>'[ПРОБЫ (Лена).xlsx]Пиявки Большое'!$U$7:$U$12</c:f>
              <c:numCache>
                <c:formatCode>General</c:formatCode>
                <c:ptCount val="6"/>
                <c:pt idx="0">
                  <c:v>29.4</c:v>
                </c:pt>
                <c:pt idx="1">
                  <c:v>69.27</c:v>
                </c:pt>
                <c:pt idx="2">
                  <c:v>29.78</c:v>
                </c:pt>
                <c:pt idx="3">
                  <c:v>23.76</c:v>
                </c:pt>
                <c:pt idx="4">
                  <c:v>27.74</c:v>
                </c:pt>
                <c:pt idx="5">
                  <c:v>12.45</c:v>
                </c:pt>
              </c:numCache>
            </c:numRef>
          </c:val>
        </c:ser>
        <c:ser>
          <c:idx val="3"/>
          <c:order val="3"/>
          <c:tx>
            <c:strRef>
              <c:f>'[ПРОБЫ (Лена).xlsx]Пиявки Большое'!$V$6</c:f>
              <c:strCache>
                <c:ptCount val="1"/>
                <c:pt idx="0">
                  <c:v>Cu</c:v>
                </c:pt>
              </c:strCache>
            </c:strRef>
          </c:tx>
          <c:invertIfNegative val="0"/>
          <c:cat>
            <c:multiLvlStrRef>
              <c:f>'[ПРОБЫ (Лена).xlsx]Пиявки Большое'!$Q$7:$R$12</c:f>
              <c:multiLvlStrCache>
                <c:ptCount val="6"/>
                <c:lvl>
                  <c:pt idx="0">
                    <c:v>сентябрь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</c:lvl>
                <c:lvl>
                  <c:pt idx="0">
                    <c:v>2018 год</c:v>
                  </c:pt>
                  <c:pt idx="1">
                    <c:v>2019 год</c:v>
                  </c:pt>
                  <c:pt idx="2">
                    <c:v>2021 год</c:v>
                  </c:pt>
                </c:lvl>
              </c:multiLvlStrCache>
            </c:multiLvlStrRef>
          </c:cat>
          <c:val>
            <c:numRef>
              <c:f>'[ПРОБЫ (Лена).xlsx]Пиявки Большое'!$V$7:$V$12</c:f>
              <c:numCache>
                <c:formatCode>General</c:formatCode>
                <c:ptCount val="6"/>
                <c:pt idx="0">
                  <c:v>1.01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551.91</c:v>
                </c:pt>
              </c:numCache>
            </c:numRef>
          </c:val>
        </c:ser>
        <c:ser>
          <c:idx val="4"/>
          <c:order val="4"/>
          <c:tx>
            <c:strRef>
              <c:f>'[ПРОБЫ (Лена).xlsx]Пиявки Большое'!$W$6</c:f>
              <c:strCache>
                <c:ptCount val="1"/>
                <c:pt idx="0">
                  <c:v>Fe </c:v>
                </c:pt>
              </c:strCache>
            </c:strRef>
          </c:tx>
          <c:invertIfNegative val="0"/>
          <c:cat>
            <c:multiLvlStrRef>
              <c:f>'[ПРОБЫ (Лена).xlsx]Пиявки Большое'!$Q$7:$R$12</c:f>
              <c:multiLvlStrCache>
                <c:ptCount val="6"/>
                <c:lvl>
                  <c:pt idx="0">
                    <c:v>сентябрь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</c:lvl>
                <c:lvl>
                  <c:pt idx="0">
                    <c:v>2018 год</c:v>
                  </c:pt>
                  <c:pt idx="1">
                    <c:v>2019 год</c:v>
                  </c:pt>
                  <c:pt idx="2">
                    <c:v>2021 год</c:v>
                  </c:pt>
                </c:lvl>
              </c:multiLvlStrCache>
            </c:multiLvlStrRef>
          </c:cat>
          <c:val>
            <c:numRef>
              <c:f>'[ПРОБЫ (Лена).xlsx]Пиявки Большое'!$W$7:$W$12</c:f>
              <c:numCache>
                <c:formatCode>General</c:formatCode>
                <c:ptCount val="6"/>
                <c:pt idx="0">
                  <c:v>39.909999999999997</c:v>
                </c:pt>
                <c:pt idx="1">
                  <c:v>33.270000000000003</c:v>
                </c:pt>
                <c:pt idx="2">
                  <c:v>80.25</c:v>
                </c:pt>
                <c:pt idx="3">
                  <c:v>142.38</c:v>
                </c:pt>
                <c:pt idx="4">
                  <c:v>80.52</c:v>
                </c:pt>
                <c:pt idx="5">
                  <c:v>50.74</c:v>
                </c:pt>
              </c:numCache>
            </c:numRef>
          </c:val>
        </c:ser>
        <c:ser>
          <c:idx val="5"/>
          <c:order val="5"/>
          <c:tx>
            <c:strRef>
              <c:f>'[ПРОБЫ (Лена).xlsx]Пиявки Большое'!$X$6</c:f>
              <c:strCache>
                <c:ptCount val="1"/>
                <c:pt idx="0">
                  <c:v>Mn</c:v>
                </c:pt>
              </c:strCache>
            </c:strRef>
          </c:tx>
          <c:invertIfNegative val="0"/>
          <c:cat>
            <c:multiLvlStrRef>
              <c:f>'[ПРОБЫ (Лена).xlsx]Пиявки Большое'!$Q$7:$R$12</c:f>
              <c:multiLvlStrCache>
                <c:ptCount val="6"/>
                <c:lvl>
                  <c:pt idx="0">
                    <c:v>сентябрь</c:v>
                  </c:pt>
                  <c:pt idx="1">
                    <c:v>сентябрь</c:v>
                  </c:pt>
                  <c:pt idx="2">
                    <c:v>май</c:v>
                  </c:pt>
                  <c:pt idx="3">
                    <c:v>июнь</c:v>
                  </c:pt>
                  <c:pt idx="4">
                    <c:v>август</c:v>
                  </c:pt>
                  <c:pt idx="5">
                    <c:v>сентябрь</c:v>
                  </c:pt>
                </c:lvl>
                <c:lvl>
                  <c:pt idx="0">
                    <c:v>2018 год</c:v>
                  </c:pt>
                  <c:pt idx="1">
                    <c:v>2019 год</c:v>
                  </c:pt>
                  <c:pt idx="2">
                    <c:v>2021 год</c:v>
                  </c:pt>
                </c:lvl>
              </c:multiLvlStrCache>
            </c:multiLvlStrRef>
          </c:cat>
          <c:val>
            <c:numRef>
              <c:f>'[ПРОБЫ (Лена).xlsx]Пиявки Большое'!$X$7:$X$12</c:f>
              <c:numCache>
                <c:formatCode>General</c:formatCode>
                <c:ptCount val="6"/>
                <c:pt idx="0">
                  <c:v>3.23</c:v>
                </c:pt>
                <c:pt idx="1">
                  <c:v>53.26</c:v>
                </c:pt>
                <c:pt idx="2">
                  <c:v>2.15</c:v>
                </c:pt>
                <c:pt idx="3">
                  <c:v>19.63</c:v>
                </c:pt>
                <c:pt idx="4">
                  <c:v>120.85</c:v>
                </c:pt>
                <c:pt idx="5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86784"/>
        <c:axId val="132096768"/>
      </c:barChart>
      <c:catAx>
        <c:axId val="13208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096768"/>
        <c:crosses val="autoZero"/>
        <c:auto val="1"/>
        <c:lblAlgn val="ctr"/>
        <c:lblOffset val="100"/>
        <c:noMultiLvlLbl val="0"/>
      </c:catAx>
      <c:valAx>
        <c:axId val="13209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086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'[ПРОБЫ (Лена).xlsx]Моллюски Большое'!$D$14</c:f>
              <c:strCache>
                <c:ptCount val="1"/>
                <c:pt idx="0">
                  <c:v>As</c:v>
                </c:pt>
              </c:strCache>
            </c:strRef>
          </c:tx>
          <c:invertIfNegative val="0"/>
          <c:cat>
            <c:multiLvlStrRef>
              <c:f>'[ПРОБЫ (Лена).xlsx]Моллюски Большое'!$B$15:$C$22</c:f>
              <c:multiLvlStrCache>
                <c:ptCount val="8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август</c:v>
                  </c:pt>
                  <c:pt idx="3">
                    <c:v>сентябрь</c:v>
                  </c:pt>
                  <c:pt idx="4">
                    <c:v>май</c:v>
                  </c:pt>
                  <c:pt idx="5">
                    <c:v>июнь</c:v>
                  </c:pt>
                  <c:pt idx="6">
                    <c:v>август</c:v>
                  </c:pt>
                  <c:pt idx="7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4">
                    <c:v>2021 год</c:v>
                  </c:pt>
                </c:lvl>
              </c:multiLvlStrCache>
            </c:multiLvlStrRef>
          </c:cat>
          <c:val>
            <c:numRef>
              <c:f>'[ПРОБЫ (Лена).xlsx]Моллюски Большое'!$D$15:$D$22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0.02</c:v>
                </c:pt>
                <c:pt idx="3">
                  <c:v>0.08</c:v>
                </c:pt>
                <c:pt idx="4">
                  <c:v>0.57999999999999996</c:v>
                </c:pt>
                <c:pt idx="5">
                  <c:v>0.26</c:v>
                </c:pt>
                <c:pt idx="6">
                  <c:v>0.28999999999999998</c:v>
                </c:pt>
                <c:pt idx="7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'[ПРОБЫ (Лена).xlsx]Моллюски Большое'!$E$14</c:f>
              <c:strCache>
                <c:ptCount val="1"/>
                <c:pt idx="0">
                  <c:v>Cd</c:v>
                </c:pt>
              </c:strCache>
            </c:strRef>
          </c:tx>
          <c:invertIfNegative val="0"/>
          <c:cat>
            <c:multiLvlStrRef>
              <c:f>'[ПРОБЫ (Лена).xlsx]Моллюски Большое'!$B$15:$C$22</c:f>
              <c:multiLvlStrCache>
                <c:ptCount val="8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август</c:v>
                  </c:pt>
                  <c:pt idx="3">
                    <c:v>сентябрь</c:v>
                  </c:pt>
                  <c:pt idx="4">
                    <c:v>май</c:v>
                  </c:pt>
                  <c:pt idx="5">
                    <c:v>июнь</c:v>
                  </c:pt>
                  <c:pt idx="6">
                    <c:v>август</c:v>
                  </c:pt>
                  <c:pt idx="7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4">
                    <c:v>2021 год</c:v>
                  </c:pt>
                </c:lvl>
              </c:multiLvlStrCache>
            </c:multiLvlStrRef>
          </c:cat>
          <c:val>
            <c:numRef>
              <c:f>'[ПРОБЫ (Лена).xlsx]Моллюски Большое'!$E$15:$E$22</c:f>
              <c:numCache>
                <c:formatCode>General</c:formatCode>
                <c:ptCount val="8"/>
                <c:pt idx="0">
                  <c:v>0.45</c:v>
                </c:pt>
                <c:pt idx="1">
                  <c:v>0.15</c:v>
                </c:pt>
                <c:pt idx="2">
                  <c:v>0.24</c:v>
                </c:pt>
                <c:pt idx="3">
                  <c:v>0.23</c:v>
                </c:pt>
                <c:pt idx="4">
                  <c:v>0.32</c:v>
                </c:pt>
                <c:pt idx="5">
                  <c:v>0</c:v>
                </c:pt>
                <c:pt idx="6">
                  <c:v>0.12</c:v>
                </c:pt>
                <c:pt idx="7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'[ПРОБЫ (Лена).xlsx]Моллюски Большое'!$F$14</c:f>
              <c:strCache>
                <c:ptCount val="1"/>
                <c:pt idx="0">
                  <c:v>Hg</c:v>
                </c:pt>
              </c:strCache>
            </c:strRef>
          </c:tx>
          <c:invertIfNegative val="0"/>
          <c:cat>
            <c:multiLvlStrRef>
              <c:f>'[ПРОБЫ (Лена).xlsx]Моллюски Большое'!$B$15:$C$22</c:f>
              <c:multiLvlStrCache>
                <c:ptCount val="8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август</c:v>
                  </c:pt>
                  <c:pt idx="3">
                    <c:v>сентябрь</c:v>
                  </c:pt>
                  <c:pt idx="4">
                    <c:v>май</c:v>
                  </c:pt>
                  <c:pt idx="5">
                    <c:v>июнь</c:v>
                  </c:pt>
                  <c:pt idx="6">
                    <c:v>август</c:v>
                  </c:pt>
                  <c:pt idx="7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4">
                    <c:v>2021 год</c:v>
                  </c:pt>
                </c:lvl>
              </c:multiLvlStrCache>
            </c:multiLvlStrRef>
          </c:cat>
          <c:val>
            <c:numRef>
              <c:f>'[ПРОБЫ (Лена).xlsx]Моллюски Большое'!$F$15:$F$22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6.1000000000000004E-3</c:v>
                </c:pt>
                <c:pt idx="3">
                  <c:v>5.7999999999999996E-3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07360"/>
        <c:axId val="174613248"/>
      </c:barChart>
      <c:catAx>
        <c:axId val="17460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613248"/>
        <c:crosses val="autoZero"/>
        <c:auto val="1"/>
        <c:lblAlgn val="ctr"/>
        <c:lblOffset val="100"/>
        <c:noMultiLvlLbl val="0"/>
      </c:catAx>
      <c:valAx>
        <c:axId val="17461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607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'[ПРОБЫ (Лена).xlsx]Моллюски Большое'!$M$14</c:f>
              <c:strCache>
                <c:ptCount val="1"/>
                <c:pt idx="0">
                  <c:v>Cr</c:v>
                </c:pt>
              </c:strCache>
            </c:strRef>
          </c:tx>
          <c:invertIfNegative val="0"/>
          <c:cat>
            <c:multiLvlStrRef>
              <c:f>'[ПРОБЫ (Лена).xlsx]Моллюски Большое'!$K$15:$L$22</c:f>
              <c:multiLvlStrCache>
                <c:ptCount val="8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август</c:v>
                  </c:pt>
                  <c:pt idx="3">
                    <c:v>сентябрь</c:v>
                  </c:pt>
                  <c:pt idx="4">
                    <c:v>май</c:v>
                  </c:pt>
                  <c:pt idx="5">
                    <c:v>июнь</c:v>
                  </c:pt>
                  <c:pt idx="6">
                    <c:v>август</c:v>
                  </c:pt>
                  <c:pt idx="7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4">
                    <c:v>2021 год</c:v>
                  </c:pt>
                </c:lvl>
              </c:multiLvlStrCache>
            </c:multiLvlStrRef>
          </c:cat>
          <c:val>
            <c:numRef>
              <c:f>'[ПРОБЫ (Лена).xlsx]Моллюски Большое'!$M$15:$M$22</c:f>
              <c:numCache>
                <c:formatCode>General</c:formatCode>
                <c:ptCount val="8"/>
                <c:pt idx="0">
                  <c:v>0.71</c:v>
                </c:pt>
                <c:pt idx="1">
                  <c:v>2.2200000000000002</c:v>
                </c:pt>
                <c:pt idx="2">
                  <c:v>0</c:v>
                </c:pt>
                <c:pt idx="3">
                  <c:v>0.68</c:v>
                </c:pt>
                <c:pt idx="4">
                  <c:v>0.68</c:v>
                </c:pt>
                <c:pt idx="5">
                  <c:v>0</c:v>
                </c:pt>
                <c:pt idx="6">
                  <c:v>0.72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'[ПРОБЫ (Лена).xlsx]Моллюски Большое'!$N$14</c:f>
              <c:strCache>
                <c:ptCount val="1"/>
                <c:pt idx="0">
                  <c:v>Cu</c:v>
                </c:pt>
              </c:strCache>
            </c:strRef>
          </c:tx>
          <c:invertIfNegative val="0"/>
          <c:cat>
            <c:multiLvlStrRef>
              <c:f>'[ПРОБЫ (Лена).xlsx]Моллюски Большое'!$K$15:$L$22</c:f>
              <c:multiLvlStrCache>
                <c:ptCount val="8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август</c:v>
                  </c:pt>
                  <c:pt idx="3">
                    <c:v>сентябрь</c:v>
                  </c:pt>
                  <c:pt idx="4">
                    <c:v>май</c:v>
                  </c:pt>
                  <c:pt idx="5">
                    <c:v>июнь</c:v>
                  </c:pt>
                  <c:pt idx="6">
                    <c:v>август</c:v>
                  </c:pt>
                  <c:pt idx="7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4">
                    <c:v>2021 год</c:v>
                  </c:pt>
                </c:lvl>
              </c:multiLvlStrCache>
            </c:multiLvlStrRef>
          </c:cat>
          <c:val>
            <c:numRef>
              <c:f>'[ПРОБЫ (Лена).xlsx]Моллюски Большое'!$N$15:$N$22</c:f>
              <c:numCache>
                <c:formatCode>General</c:formatCode>
                <c:ptCount val="8"/>
                <c:pt idx="0">
                  <c:v>1.67</c:v>
                </c:pt>
                <c:pt idx="1">
                  <c:v>1.87</c:v>
                </c:pt>
                <c:pt idx="2">
                  <c:v>4.4400000000000004</c:v>
                </c:pt>
                <c:pt idx="3">
                  <c:v>1.52</c:v>
                </c:pt>
                <c:pt idx="4">
                  <c:v>0</c:v>
                </c:pt>
                <c:pt idx="5">
                  <c:v>0</c:v>
                </c:pt>
                <c:pt idx="6">
                  <c:v>0.87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'[ПРОБЫ (Лена).xlsx]Моллюски Большое'!$O$14</c:f>
              <c:strCache>
                <c:ptCount val="1"/>
                <c:pt idx="0">
                  <c:v>Ni</c:v>
                </c:pt>
              </c:strCache>
            </c:strRef>
          </c:tx>
          <c:invertIfNegative val="0"/>
          <c:cat>
            <c:multiLvlStrRef>
              <c:f>'[ПРОБЫ (Лена).xlsx]Моллюски Большое'!$K$15:$L$22</c:f>
              <c:multiLvlStrCache>
                <c:ptCount val="8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август</c:v>
                  </c:pt>
                  <c:pt idx="3">
                    <c:v>сентябрь</c:v>
                  </c:pt>
                  <c:pt idx="4">
                    <c:v>май</c:v>
                  </c:pt>
                  <c:pt idx="5">
                    <c:v>июнь</c:v>
                  </c:pt>
                  <c:pt idx="6">
                    <c:v>август</c:v>
                  </c:pt>
                  <c:pt idx="7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4">
                    <c:v>2021 год</c:v>
                  </c:pt>
                </c:lvl>
              </c:multiLvlStrCache>
            </c:multiLvlStrRef>
          </c:cat>
          <c:val>
            <c:numRef>
              <c:f>'[ПРОБЫ (Лена).xlsx]Моллюски Большое'!$O$15:$O$22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1.06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43072"/>
        <c:axId val="174644608"/>
      </c:barChart>
      <c:catAx>
        <c:axId val="17464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644608"/>
        <c:crosses val="autoZero"/>
        <c:auto val="1"/>
        <c:lblAlgn val="ctr"/>
        <c:lblOffset val="100"/>
        <c:noMultiLvlLbl val="0"/>
      </c:catAx>
      <c:valAx>
        <c:axId val="17464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643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'[ПРОБЫ (Лена).xlsx]Моллюски Большое'!$T$14</c:f>
              <c:strCache>
                <c:ptCount val="1"/>
                <c:pt idx="0">
                  <c:v>Zn</c:v>
                </c:pt>
              </c:strCache>
            </c:strRef>
          </c:tx>
          <c:invertIfNegative val="0"/>
          <c:cat>
            <c:multiLvlStrRef>
              <c:f>'[ПРОБЫ (Лена).xlsx]Моллюски Большое'!$R$15:$S$22</c:f>
              <c:multiLvlStrCache>
                <c:ptCount val="8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август</c:v>
                  </c:pt>
                  <c:pt idx="3">
                    <c:v>сентябрь</c:v>
                  </c:pt>
                  <c:pt idx="4">
                    <c:v>май</c:v>
                  </c:pt>
                  <c:pt idx="5">
                    <c:v>июнь</c:v>
                  </c:pt>
                  <c:pt idx="6">
                    <c:v>август</c:v>
                  </c:pt>
                  <c:pt idx="7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4">
                    <c:v>2021 год</c:v>
                  </c:pt>
                </c:lvl>
              </c:multiLvlStrCache>
            </c:multiLvlStrRef>
          </c:cat>
          <c:val>
            <c:numRef>
              <c:f>'[ПРОБЫ (Лена).xlsx]Моллюски Большое'!$T$15:$T$22</c:f>
              <c:numCache>
                <c:formatCode>General</c:formatCode>
                <c:ptCount val="8"/>
                <c:pt idx="0">
                  <c:v>11.57</c:v>
                </c:pt>
                <c:pt idx="1">
                  <c:v>11.99</c:v>
                </c:pt>
                <c:pt idx="2">
                  <c:v>8.5299999999999994</c:v>
                </c:pt>
                <c:pt idx="3">
                  <c:v>5.55</c:v>
                </c:pt>
                <c:pt idx="4">
                  <c:v>9.7799999999999994</c:v>
                </c:pt>
                <c:pt idx="5">
                  <c:v>2.65</c:v>
                </c:pt>
                <c:pt idx="6">
                  <c:v>7.8</c:v>
                </c:pt>
                <c:pt idx="7">
                  <c:v>4.33</c:v>
                </c:pt>
              </c:numCache>
            </c:numRef>
          </c:val>
        </c:ser>
        <c:ser>
          <c:idx val="1"/>
          <c:order val="1"/>
          <c:tx>
            <c:strRef>
              <c:f>'[ПРОБЫ (Лена).xlsx]Моллюски Большое'!$U$14</c:f>
              <c:strCache>
                <c:ptCount val="1"/>
                <c:pt idx="0">
                  <c:v>Fe </c:v>
                </c:pt>
              </c:strCache>
            </c:strRef>
          </c:tx>
          <c:invertIfNegative val="0"/>
          <c:cat>
            <c:multiLvlStrRef>
              <c:f>'[ПРОБЫ (Лена).xlsx]Моллюски Большое'!$R$15:$S$22</c:f>
              <c:multiLvlStrCache>
                <c:ptCount val="8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август</c:v>
                  </c:pt>
                  <c:pt idx="3">
                    <c:v>сентябрь</c:v>
                  </c:pt>
                  <c:pt idx="4">
                    <c:v>май</c:v>
                  </c:pt>
                  <c:pt idx="5">
                    <c:v>июнь</c:v>
                  </c:pt>
                  <c:pt idx="6">
                    <c:v>август</c:v>
                  </c:pt>
                  <c:pt idx="7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4">
                    <c:v>2021 год</c:v>
                  </c:pt>
                </c:lvl>
              </c:multiLvlStrCache>
            </c:multiLvlStrRef>
          </c:cat>
          <c:val>
            <c:numRef>
              <c:f>'[ПРОБЫ (Лена).xlsx]Моллюски Большое'!$U$15:$U$22</c:f>
              <c:numCache>
                <c:formatCode>General</c:formatCode>
                <c:ptCount val="8"/>
                <c:pt idx="0">
                  <c:v>64.23</c:v>
                </c:pt>
                <c:pt idx="1">
                  <c:v>61.36</c:v>
                </c:pt>
                <c:pt idx="2">
                  <c:v>60.36</c:v>
                </c:pt>
                <c:pt idx="3">
                  <c:v>41.27</c:v>
                </c:pt>
                <c:pt idx="4">
                  <c:v>121.15</c:v>
                </c:pt>
                <c:pt idx="5">
                  <c:v>33.9</c:v>
                </c:pt>
                <c:pt idx="6">
                  <c:v>70.58</c:v>
                </c:pt>
                <c:pt idx="7">
                  <c:v>30.59</c:v>
                </c:pt>
              </c:numCache>
            </c:numRef>
          </c:val>
        </c:ser>
        <c:ser>
          <c:idx val="2"/>
          <c:order val="2"/>
          <c:tx>
            <c:strRef>
              <c:f>'[ПРОБЫ (Лена).xlsx]Моллюски Большое'!$V$14</c:f>
              <c:strCache>
                <c:ptCount val="1"/>
                <c:pt idx="0">
                  <c:v>Co</c:v>
                </c:pt>
              </c:strCache>
            </c:strRef>
          </c:tx>
          <c:invertIfNegative val="0"/>
          <c:cat>
            <c:multiLvlStrRef>
              <c:f>'[ПРОБЫ (Лена).xlsx]Моллюски Большое'!$R$15:$S$22</c:f>
              <c:multiLvlStrCache>
                <c:ptCount val="8"/>
                <c:lvl>
                  <c:pt idx="0">
                    <c:v>август</c:v>
                  </c:pt>
                  <c:pt idx="1">
                    <c:v>сентябрь</c:v>
                  </c:pt>
                  <c:pt idx="2">
                    <c:v>август</c:v>
                  </c:pt>
                  <c:pt idx="3">
                    <c:v>сентябрь</c:v>
                  </c:pt>
                  <c:pt idx="4">
                    <c:v>май</c:v>
                  </c:pt>
                  <c:pt idx="5">
                    <c:v>июнь</c:v>
                  </c:pt>
                  <c:pt idx="6">
                    <c:v>август</c:v>
                  </c:pt>
                  <c:pt idx="7">
                    <c:v>сентябрь</c:v>
                  </c:pt>
                </c:lvl>
                <c:lvl>
                  <c:pt idx="0">
                    <c:v>2018 год</c:v>
                  </c:pt>
                  <c:pt idx="2">
                    <c:v>2019 год</c:v>
                  </c:pt>
                  <c:pt idx="4">
                    <c:v>2021 год</c:v>
                  </c:pt>
                </c:lvl>
              </c:multiLvlStrCache>
            </c:multiLvlStrRef>
          </c:cat>
          <c:val>
            <c:numRef>
              <c:f>'[ПРОБЫ (Лена).xlsx]Моллюски Большое'!$V$15:$V$22</c:f>
              <c:numCache>
                <c:formatCode>General</c:formatCode>
                <c:ptCount val="8"/>
                <c:pt idx="0">
                  <c:v>17.36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89056"/>
        <c:axId val="126990592"/>
      </c:barChart>
      <c:catAx>
        <c:axId val="12698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990592"/>
        <c:crosses val="autoZero"/>
        <c:auto val="1"/>
        <c:lblAlgn val="ctr"/>
        <c:lblOffset val="100"/>
        <c:noMultiLvlLbl val="0"/>
      </c:catAx>
      <c:valAx>
        <c:axId val="12699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989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Lenovo\Downloads\&#1058;&#1080;&#1090;&#1091;&#1083;&#1100;&#1085;&#1099;&#1081;.m4a" TargetMode="External"/><Relationship Id="rId1" Type="http://schemas.microsoft.com/office/2007/relationships/media" Target="file:///C:\Users\Lenovo\Downloads\&#1058;&#1080;&#1090;&#1091;&#1083;&#1100;&#1085;&#1099;&#1081;.m4a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Содержание </a:t>
            </a:r>
            <a:r>
              <a:rPr lang="ru-RU" b="1" dirty="0"/>
              <a:t>тяжёлых металлов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мышьяка в тканях гидробионтов в условиях техногенного воздействия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3507" y="4725144"/>
            <a:ext cx="3160440" cy="57606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Т. В. Злотникова</a:t>
            </a: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rPr lang="ru-RU" sz="2000" dirty="0" smtClean="0"/>
              <a:t>«Хакасский государственный университет им. Н. Ф. Катанова»</a:t>
            </a:r>
            <a:endParaRPr lang="ru-RU" sz="2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95736" y="5917726"/>
            <a:ext cx="316044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Абакан, 2022</a:t>
            </a:r>
          </a:p>
          <a:p>
            <a:pPr algn="r"/>
            <a:endParaRPr lang="ru-RU" dirty="0"/>
          </a:p>
        </p:txBody>
      </p:sp>
      <p:pic>
        <p:nvPicPr>
          <p:cNvPr id="6" name="Титульный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5317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75" y="332656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Материал и методы исследования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4818" r="2277"/>
          <a:stretch/>
        </p:blipFill>
        <p:spPr bwMode="auto">
          <a:xfrm>
            <a:off x="1619672" y="836712"/>
            <a:ext cx="5915294" cy="495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5876258"/>
            <a:ext cx="40679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Рисунок 1. </a:t>
            </a:r>
            <a:r>
              <a:rPr lang="ru-RU" sz="1600" dirty="0" err="1" smtClean="0"/>
              <a:t>Космоснимок</a:t>
            </a:r>
            <a:r>
              <a:rPr lang="ru-RU" sz="1600" dirty="0" smtClean="0"/>
              <a:t> </a:t>
            </a:r>
            <a:r>
              <a:rPr lang="ru-RU" sz="1600" dirty="0" smtClean="0"/>
              <a:t>территории. </a:t>
            </a:r>
            <a:endParaRPr lang="ru-RU" sz="1600" dirty="0"/>
          </a:p>
        </p:txBody>
      </p:sp>
      <p:pic>
        <p:nvPicPr>
          <p:cNvPr id="4" name="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380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Материал и методы исследования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21696"/>
            <a:ext cx="8568952" cy="27363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i="1" dirty="0"/>
              <a:t>Подготовленные биоматериалы замораживали в морозильной камере и в замороженном виде передавали на анализ в испытательную лабораторию </a:t>
            </a:r>
            <a:r>
              <a:rPr lang="ru-RU" sz="1200" i="1" dirty="0" smtClean="0"/>
              <a:t>ООО </a:t>
            </a:r>
            <a:r>
              <a:rPr lang="ru-RU" sz="1200" i="1" dirty="0"/>
              <a:t>«Аналитик» (г. Абакан). </a:t>
            </a:r>
            <a:endParaRPr lang="ru-RU" sz="1200" i="1" dirty="0" smtClean="0"/>
          </a:p>
          <a:p>
            <a:pPr algn="just"/>
            <a:r>
              <a:rPr lang="ru-RU" sz="1200" dirty="0" smtClean="0"/>
              <a:t>Валовое </a:t>
            </a:r>
            <a:r>
              <a:rPr lang="ru-RU" sz="1200" dirty="0"/>
              <a:t>содержание </a:t>
            </a:r>
            <a:r>
              <a:rPr lang="ru-RU" sz="1200" dirty="0" smtClean="0"/>
              <a:t>элементов определялось в соответствии с методиками: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</a:rPr>
              <a:t>Pb</a:t>
            </a:r>
            <a:r>
              <a:rPr lang="ru-RU" sz="1200" b="1" dirty="0" smtClean="0">
                <a:solidFill>
                  <a:srgbClr val="C00000"/>
                </a:solidFill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</a:rPr>
              <a:t>Cd</a:t>
            </a:r>
            <a:r>
              <a:rPr lang="ru-RU" sz="1200" b="1" dirty="0" smtClean="0">
                <a:solidFill>
                  <a:srgbClr val="C00000"/>
                </a:solidFill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</a:rPr>
              <a:t>Zn</a:t>
            </a:r>
            <a:r>
              <a:rPr lang="ru-RU" sz="1200" b="1" dirty="0" smtClean="0">
                <a:solidFill>
                  <a:srgbClr val="C00000"/>
                </a:solidFill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</a:rPr>
              <a:t>Cu</a:t>
            </a:r>
            <a:r>
              <a:rPr lang="ru-RU" sz="1200" b="1" dirty="0" smtClean="0">
                <a:solidFill>
                  <a:srgbClr val="C00000"/>
                </a:solidFill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</a:rPr>
              <a:t>Co</a:t>
            </a:r>
            <a:r>
              <a:rPr lang="ru-RU" sz="1200" b="1" dirty="0" smtClean="0">
                <a:solidFill>
                  <a:srgbClr val="C00000"/>
                </a:solidFill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</a:rPr>
              <a:t>Fe, </a:t>
            </a:r>
            <a:r>
              <a:rPr lang="en-US" sz="1200" b="1" dirty="0" err="1" smtClean="0">
                <a:solidFill>
                  <a:srgbClr val="C00000"/>
                </a:solidFill>
              </a:rPr>
              <a:t>Mn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определяли атомно-абсорбционным методом в соответствии с ГОСТ 30178-96 Сырье и продукты пищевые. Атомно-абсорбционный метод определения токсичных элементов;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C00000"/>
                </a:solidFill>
              </a:rPr>
              <a:t>Ni</a:t>
            </a:r>
            <a:r>
              <a:rPr lang="ru-RU" sz="1200" b="1" dirty="0">
                <a:solidFill>
                  <a:srgbClr val="C00000"/>
                </a:solidFill>
              </a:rPr>
              <a:t>, </a:t>
            </a:r>
            <a:r>
              <a:rPr lang="en-US" sz="1200" b="1" dirty="0">
                <a:solidFill>
                  <a:srgbClr val="C00000"/>
                </a:solidFill>
              </a:rPr>
              <a:t>Cr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dirty="0"/>
              <a:t>в соответствии с МУ 01-19/47-11 Атомно-абсорбционные методы определения токсичных элементов в пищевых продуктах и пищевом </a:t>
            </a:r>
            <a:r>
              <a:rPr lang="ru-RU" sz="1200" dirty="0" smtClean="0"/>
              <a:t>сырье;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C00000"/>
                </a:solidFill>
              </a:rPr>
              <a:t>Co</a:t>
            </a:r>
            <a:r>
              <a:rPr lang="ru-RU" sz="1200" dirty="0" smtClean="0"/>
              <a:t> </a:t>
            </a:r>
            <a:r>
              <a:rPr lang="ru-RU" sz="1200" dirty="0"/>
              <a:t>– по ГОСТ Р </a:t>
            </a:r>
            <a:r>
              <a:rPr lang="ru-RU" sz="1200" dirty="0" smtClean="0"/>
              <a:t>55484-2013;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200" b="1" dirty="0" err="1" smtClean="0">
                <a:solidFill>
                  <a:srgbClr val="C00000"/>
                </a:solidFill>
              </a:rPr>
              <a:t>Mn</a:t>
            </a:r>
            <a:r>
              <a:rPr lang="ru-RU" sz="1200" dirty="0" smtClean="0"/>
              <a:t> </a:t>
            </a:r>
            <a:r>
              <a:rPr lang="ru-RU" sz="1200" dirty="0"/>
              <a:t>– по ГОСТ Р </a:t>
            </a:r>
            <a:r>
              <a:rPr lang="ru-RU" sz="1200" dirty="0" smtClean="0"/>
              <a:t>50683-94.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C00000"/>
                </a:solidFill>
              </a:rPr>
              <a:t>Hg</a:t>
            </a:r>
            <a:r>
              <a:rPr lang="ru-RU" sz="1200" dirty="0" smtClean="0"/>
              <a:t> </a:t>
            </a:r>
            <a:r>
              <a:rPr lang="ru-RU" sz="1200" dirty="0"/>
              <a:t>в соответствии с МУК 4.1.1472-03 Атомно-абсорбционное определение массовой концентрации ртути в биоматериалах животного и растительного происхождения (пищевых продуктах, кормах и др</a:t>
            </a:r>
            <a:r>
              <a:rPr lang="ru-RU" sz="1200" dirty="0" smtClean="0"/>
              <a:t>.);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200" b="1" dirty="0" smtClean="0">
                <a:solidFill>
                  <a:srgbClr val="C00000"/>
                </a:solidFill>
              </a:rPr>
              <a:t>As</a:t>
            </a:r>
            <a:r>
              <a:rPr lang="ru-RU" sz="1200" dirty="0" smtClean="0"/>
              <a:t> </a:t>
            </a:r>
            <a:r>
              <a:rPr lang="ru-RU" sz="1200" dirty="0"/>
              <a:t>в соответствии с ГОСТ Р 51766-2001 Сырье и продукты пищевые. Атомно-абсорбционный метод определения </a:t>
            </a:r>
            <a:r>
              <a:rPr lang="ru-RU" sz="1200" dirty="0" smtClean="0"/>
              <a:t>мышьяка.</a:t>
            </a:r>
            <a:endParaRPr lang="ru-RU" sz="12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935131"/>
              </p:ext>
            </p:extLst>
          </p:nvPr>
        </p:nvGraphicFramePr>
        <p:xfrm>
          <a:off x="395536" y="1484784"/>
          <a:ext cx="8424938" cy="25190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99303"/>
                <a:gridCol w="1108545"/>
                <a:gridCol w="1108545"/>
                <a:gridCol w="1108545"/>
              </a:tblGrid>
              <a:tr h="2371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Организм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/ часть тела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оз. Большое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оз. Столбовое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оз.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Орасттай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187">
                <a:tc>
                  <a:txBody>
                    <a:bodyPr/>
                    <a:lstStyle/>
                    <a:p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Daphnia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magna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(дафнии) / тотально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7187"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Glossiphonidae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Hirudinidae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(пиявки) / тотально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  <a:tr h="237187">
                <a:tc>
                  <a:txBody>
                    <a:bodyPr/>
                    <a:lstStyle/>
                    <a:p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Gammarus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lacustris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(бокоплавы) / тотально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  <a:tr h="2371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Lymnaea</a:t>
                      </a:r>
                      <a:r>
                        <a:rPr lang="ru-RU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stagnalis</a:t>
                      </a:r>
                      <a:r>
                        <a:rPr lang="ru-RU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ru-RU" sz="1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Radix</a:t>
                      </a:r>
                      <a:r>
                        <a:rPr lang="ru-RU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balthica</a:t>
                      </a:r>
                      <a:r>
                        <a:rPr lang="ru-RU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(моллюски сем-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прудовики) /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тело без </a:t>
                      </a:r>
                      <a:r>
                        <a:rPr lang="ru-RU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раковины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  <a:tr h="2371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Paracorixa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concinna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concinna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Paracorixa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armata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(клопы-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гребляки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/тотально</a:t>
                      </a:r>
                      <a:endParaRPr lang="ru-RU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_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_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</a:tr>
              <a:tr h="237187">
                <a:tc>
                  <a:txBody>
                    <a:bodyPr/>
                    <a:lstStyle/>
                    <a:p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Carassius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gibelio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(=</a:t>
                      </a:r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auratus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(карась серебряный)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печень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  <a:tr h="324471">
                <a:tc>
                  <a:txBody>
                    <a:bodyPr/>
                    <a:lstStyle/>
                    <a:p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Perca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fluviatilis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(речной окунь)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печень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1077997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Таблица 1.  Качественный состав проб</a:t>
            </a:r>
            <a:endParaRPr lang="ru-RU" sz="1600" dirty="0"/>
          </a:p>
        </p:txBody>
      </p:sp>
      <p:pic>
        <p:nvPicPr>
          <p:cNvPr id="4" name="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211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Результаты исследования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58904"/>
              </p:ext>
            </p:extLst>
          </p:nvPr>
        </p:nvGraphicFramePr>
        <p:xfrm>
          <a:off x="322801" y="1700808"/>
          <a:ext cx="8573301" cy="4693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5933"/>
                <a:gridCol w="612488"/>
                <a:gridCol w="612488"/>
                <a:gridCol w="612488"/>
                <a:gridCol w="612488"/>
                <a:gridCol w="612488"/>
                <a:gridCol w="612488"/>
                <a:gridCol w="612488"/>
                <a:gridCol w="612488"/>
                <a:gridCol w="612488"/>
                <a:gridCol w="612488"/>
                <a:gridCol w="612488"/>
              </a:tblGrid>
              <a:tr h="3513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исслед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Ni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Hg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976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афнии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0,04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0,73</a:t>
                      </a:r>
                    </a:p>
                  </a:txBody>
                  <a:tcPr/>
                </a:tc>
              </a:tr>
              <a:tr h="33105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Пиявки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2,15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27,3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1,59</a:t>
                      </a:r>
                    </a:p>
                  </a:txBody>
                  <a:tcPr/>
                </a:tc>
              </a:tr>
              <a:tr h="331050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Бокоплавы</a:t>
                      </a:r>
                    </a:p>
                    <a:p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1,88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22,9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0,38</a:t>
                      </a:r>
                    </a:p>
                  </a:txBody>
                  <a:tcPr/>
                </a:tc>
              </a:tr>
              <a:tr h="2872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Моллюски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20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7,68 </a:t>
                      </a:r>
                      <a:endParaRPr lang="ru-RU" sz="1600" b="1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66,2</a:t>
                      </a:r>
                      <a:endParaRPr lang="ru-RU" sz="16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27,2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2,65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20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27,5</a:t>
                      </a:r>
                    </a:p>
                  </a:txBody>
                  <a:tcPr/>
                </a:tc>
              </a:tr>
              <a:tr h="3310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Клопы-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гребляки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6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34,5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0,92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0,29</a:t>
                      </a:r>
                    </a:p>
                  </a:txBody>
                  <a:tcPr/>
                </a:tc>
              </a:tr>
              <a:tr h="331050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Печень</a:t>
                      </a: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арася серебряного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0,36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8,57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1,59</a:t>
                      </a:r>
                    </a:p>
                  </a:txBody>
                  <a:tcPr/>
                </a:tc>
              </a:tr>
              <a:tr h="331050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Печень речного окуня</a:t>
                      </a:r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12,9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1,61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875" y="98072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Таблица 2. Минимальное (числитель)и максимальное (знаменатель) содержание химических  элементов в отдельных пробах (мг/кг)</a:t>
            </a:r>
            <a:endParaRPr lang="ru-RU" sz="1600" dirty="0"/>
          </a:p>
        </p:txBody>
      </p:sp>
      <p:pic>
        <p:nvPicPr>
          <p:cNvPr id="3" name="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6260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Результаты исследования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894192"/>
              </p:ext>
            </p:extLst>
          </p:nvPr>
        </p:nvGraphicFramePr>
        <p:xfrm>
          <a:off x="323528" y="836712"/>
          <a:ext cx="4320480" cy="291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01527758"/>
              </p:ext>
            </p:extLst>
          </p:nvPr>
        </p:nvGraphicFramePr>
        <p:xfrm>
          <a:off x="4860032" y="1052736"/>
          <a:ext cx="410445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71089141"/>
              </p:ext>
            </p:extLst>
          </p:nvPr>
        </p:nvGraphicFramePr>
        <p:xfrm>
          <a:off x="1835696" y="3866183"/>
          <a:ext cx="4483385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6242447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Рисунок 2. Содержание </a:t>
            </a:r>
            <a:r>
              <a:rPr lang="ru-RU" sz="1600" dirty="0" err="1"/>
              <a:t>токсикантов</a:t>
            </a:r>
            <a:r>
              <a:rPr lang="ru-RU" sz="1600" dirty="0"/>
              <a:t> (мг/кг) в печени карася серебряного в озере Большое</a:t>
            </a:r>
          </a:p>
          <a:p>
            <a:endParaRPr lang="ru-RU" dirty="0"/>
          </a:p>
        </p:txBody>
      </p:sp>
      <p:pic>
        <p:nvPicPr>
          <p:cNvPr id="3" name="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304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/>
              <a:t>Результаты исследования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068617"/>
              </p:ext>
            </p:extLst>
          </p:nvPr>
        </p:nvGraphicFramePr>
        <p:xfrm>
          <a:off x="1619672" y="908720"/>
          <a:ext cx="5256584" cy="240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33726326"/>
              </p:ext>
            </p:extLst>
          </p:nvPr>
        </p:nvGraphicFramePr>
        <p:xfrm>
          <a:off x="1483816" y="3307312"/>
          <a:ext cx="6137000" cy="290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848" y="6211668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Рисунок </a:t>
            </a:r>
            <a:r>
              <a:rPr lang="ru-RU" sz="1600" dirty="0" smtClean="0"/>
              <a:t>3. Содержание </a:t>
            </a:r>
            <a:r>
              <a:rPr lang="ru-RU" sz="1600" dirty="0" err="1"/>
              <a:t>токсикантов</a:t>
            </a:r>
            <a:r>
              <a:rPr lang="ru-RU" sz="1600" dirty="0"/>
              <a:t> (мг/кг) в теле пиявок в озере Большое</a:t>
            </a:r>
          </a:p>
          <a:p>
            <a:endParaRPr lang="ru-RU" dirty="0"/>
          </a:p>
        </p:txBody>
      </p:sp>
      <p:pic>
        <p:nvPicPr>
          <p:cNvPr id="3" name="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/>
              <a:t>Результаты исследования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024103"/>
              </p:ext>
            </p:extLst>
          </p:nvPr>
        </p:nvGraphicFramePr>
        <p:xfrm>
          <a:off x="107504" y="980729"/>
          <a:ext cx="453650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4129041"/>
              </p:ext>
            </p:extLst>
          </p:nvPr>
        </p:nvGraphicFramePr>
        <p:xfrm>
          <a:off x="4716016" y="1268760"/>
          <a:ext cx="4343400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28435610"/>
              </p:ext>
            </p:extLst>
          </p:nvPr>
        </p:nvGraphicFramePr>
        <p:xfrm>
          <a:off x="1907704" y="3789040"/>
          <a:ext cx="51125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9848" y="6211668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/>
              <a:t>Рисунок </a:t>
            </a:r>
            <a:r>
              <a:rPr lang="ru-RU" sz="1600" smtClean="0"/>
              <a:t>4. </a:t>
            </a:r>
            <a:r>
              <a:rPr lang="ru-RU" sz="1600" dirty="0" smtClean="0"/>
              <a:t>Содержание </a:t>
            </a:r>
            <a:r>
              <a:rPr lang="ru-RU" sz="1600" dirty="0" err="1"/>
              <a:t>токсикантов</a:t>
            </a:r>
            <a:r>
              <a:rPr lang="ru-RU" sz="1600" dirty="0"/>
              <a:t> (мг/кг) в теле </a:t>
            </a:r>
            <a:r>
              <a:rPr lang="ru-RU" sz="1600" dirty="0" smtClean="0"/>
              <a:t>моллюсков </a:t>
            </a:r>
            <a:r>
              <a:rPr lang="ru-RU" sz="1600" dirty="0"/>
              <a:t>в озере Большое</a:t>
            </a:r>
          </a:p>
          <a:p>
            <a:endParaRPr lang="ru-RU" dirty="0"/>
          </a:p>
        </p:txBody>
      </p:sp>
      <p:pic>
        <p:nvPicPr>
          <p:cNvPr id="3" name="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524</Words>
  <Application>Microsoft Office PowerPoint</Application>
  <PresentationFormat>Экран (4:3)</PresentationFormat>
  <Paragraphs>215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Содержание тяжёлых металлов  и мышьяка в тканях гидробионтов в условиях техногенного воздействия </vt:lpstr>
      <vt:lpstr>Материал и методы исследования</vt:lpstr>
      <vt:lpstr>Материал и методы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Содержание тяжёлых металлов  и мышьяка в тканях гидробионтов в условиях техногенного воздействия </dc:title>
  <dc:creator>Lenovo</dc:creator>
  <cp:lastModifiedBy>Lenovo</cp:lastModifiedBy>
  <cp:revision>81</cp:revision>
  <dcterms:created xsi:type="dcterms:W3CDTF">2022-08-16T11:03:45Z</dcterms:created>
  <dcterms:modified xsi:type="dcterms:W3CDTF">2022-08-21T16:57:01Z</dcterms:modified>
</cp:coreProperties>
</file>