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rawings/drawing4.xml" ContentType="application/vnd.openxmlformats-officedocument.drawingml.chartshap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rawings/drawing1.xml" ContentType="application/vnd.openxmlformats-officedocument.drawingml.chartshapes+xml"/>
  <Override PartName="/ppt/drawings/drawing2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5.xml" ContentType="application/vnd.openxmlformats-officedocument.drawingml.chartshapes+xml"/>
  <Override PartName="/ppt/drawings/drawing6.xml" ContentType="application/vnd.openxmlformats-officedocument.drawingml.chartshape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drawings/drawing3.xml" ContentType="application/vnd.openxmlformats-officedocument.drawingml.chartshapes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3" r:id="rId8"/>
    <p:sldId id="264" r:id="rId9"/>
    <p:sldId id="267" r:id="rId10"/>
    <p:sldId id="262" r:id="rId11"/>
    <p:sldId id="268" r:id="rId12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8000"/>
    <a:srgbClr val="00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7001" autoAdjust="0"/>
    <p:restoredTop sz="94660"/>
  </p:normalViewPr>
  <p:slideViewPr>
    <p:cSldViewPr snapToGrid="0">
      <p:cViewPr>
        <p:scale>
          <a:sx n="75" d="100"/>
          <a:sy n="75" d="100"/>
        </p:scale>
        <p:origin x="-750" y="-4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User-8135\Desktop\&#1060;&#1080;&#1090;&#1086;&#1084;&#1072;&#1089;&#1089;&#1072;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User-8135\Desktop\&#1054;&#1074;&#1086;&#1076;&#1085;&#1105;&#1085;&#1085;&#1086;&#1089;&#1090;&#1100;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User-8135\Desktop\&#1056;&#1080;&#1089;%20&#1089;&#1086;&#1076;&#1077;&#1088;&#1078;&#1072;&#1085;&#1080;&#1077;%20&#1101;&#1083;&#1077;&#1084;&#1077;&#1085;&#1090;&#1086;&#1074;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C:\Users\User-8135\Desktop\&#1056;&#1080;&#1089;%20&#1089;&#1086;&#1076;&#1077;&#1088;&#1078;&#1072;&#1085;&#1080;&#1077;%20&#1101;&#1083;&#1077;&#1084;&#1077;&#1085;&#1090;&#1086;&#1074;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file:///C:\Users\User-8135\Desktop\&#1056;&#1080;&#1089;%20&#1089;&#1086;&#1076;&#1077;&#1088;&#1078;&#1072;&#1085;&#1080;&#1077;%20&#1101;&#1083;&#1077;&#1084;&#1077;&#1085;&#1090;&#1086;&#1074;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file:///C:\Users\User-8135\Desktop\&#1041;&#1077;&#1088;.%20&#1089;&#1090;\TF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'III фик. Сухой в.'!$O$1</c:f>
              <c:strCache>
                <c:ptCount val="1"/>
                <c:pt idx="0">
                  <c:v>КОРНИ</c:v>
                </c:pt>
              </c:strCache>
            </c:strRef>
          </c:tx>
          <c:spPr>
            <a:pattFill prst="pct25">
              <a:fgClr>
                <a:schemeClr val="tx1"/>
              </a:fgClr>
              <a:bgClr>
                <a:schemeClr val="bg1"/>
              </a:bgClr>
            </a:pattFill>
            <a:ln>
              <a:solidFill>
                <a:sysClr val="windowText" lastClr="000000"/>
              </a:solidFill>
            </a:ln>
            <a:effectLst/>
          </c:spPr>
          <c:errBars>
            <c:errBarType val="plus"/>
            <c:errValType val="cust"/>
            <c:plus>
              <c:numRef>
                <c:f>'III фик. Сухой в.'!$O$13:$O$21</c:f>
                <c:numCache>
                  <c:formatCode>General</c:formatCode>
                  <c:ptCount val="9"/>
                  <c:pt idx="0">
                    <c:v>1.0000000000000011E-2</c:v>
                  </c:pt>
                  <c:pt idx="2">
                    <c:v>1.0000000000000011E-2</c:v>
                  </c:pt>
                  <c:pt idx="3">
                    <c:v>1.0000000000000011E-2</c:v>
                  </c:pt>
                  <c:pt idx="4">
                    <c:v>1.0000000000000011E-2</c:v>
                  </c:pt>
                  <c:pt idx="6">
                    <c:v>1.0000000000000011E-2</c:v>
                  </c:pt>
                  <c:pt idx="7">
                    <c:v>1.0000000000000011E-2</c:v>
                  </c:pt>
                  <c:pt idx="8">
                    <c:v>1.0000000000000011E-2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'III фик. Сухой в.'!$N$2:$N$10</c:f>
              <c:strCache>
                <c:ptCount val="9"/>
                <c:pt idx="0">
                  <c:v>Контроль</c:v>
                </c:pt>
                <c:pt idx="2">
                  <c:v>1 мМ Cu</c:v>
                </c:pt>
                <c:pt idx="3">
                  <c:v>1 мM Ni</c:v>
                </c:pt>
                <c:pt idx="4">
                  <c:v>1мM Cd</c:v>
                </c:pt>
                <c:pt idx="6">
                  <c:v>5 мM Cu</c:v>
                </c:pt>
                <c:pt idx="7">
                  <c:v>5 мM Ni</c:v>
                </c:pt>
                <c:pt idx="8">
                  <c:v>5 мM Cd</c:v>
                </c:pt>
              </c:strCache>
            </c:strRef>
          </c:cat>
          <c:val>
            <c:numRef>
              <c:f>'III фик. Сухой в.'!$O$2:$O$10</c:f>
              <c:numCache>
                <c:formatCode>General</c:formatCode>
                <c:ptCount val="9"/>
                <c:pt idx="0" formatCode="0.00">
                  <c:v>5.0000000000000044E-2</c:v>
                </c:pt>
                <c:pt idx="2" formatCode="0.00">
                  <c:v>4.0000000000000042E-2</c:v>
                </c:pt>
                <c:pt idx="3" formatCode="0.00">
                  <c:v>5.0000000000000044E-2</c:v>
                </c:pt>
                <c:pt idx="4" formatCode="0.00">
                  <c:v>4.0000000000000042E-2</c:v>
                </c:pt>
                <c:pt idx="6" formatCode="0.00">
                  <c:v>6.0000000000000039E-2</c:v>
                </c:pt>
                <c:pt idx="7" formatCode="0.00">
                  <c:v>4.0000000000000042E-2</c:v>
                </c:pt>
                <c:pt idx="8" formatCode="0.00">
                  <c:v>5.0000000000000044E-2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BF6-474C-BDAB-73874BB16E4D}"/>
            </c:ext>
          </c:extLst>
        </c:ser>
        <c:ser>
          <c:idx val="1"/>
          <c:order val="1"/>
          <c:tx>
            <c:strRef>
              <c:f>'III фик. Сухой в.'!$P$1</c:f>
              <c:strCache>
                <c:ptCount val="1"/>
                <c:pt idx="0">
                  <c:v>СТЕБЛИ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errBars>
            <c:errBarType val="plus"/>
            <c:errValType val="cust"/>
            <c:plus>
              <c:numRef>
                <c:f>'III фик. Сухой в.'!$P$13:$P$21</c:f>
                <c:numCache>
                  <c:formatCode>General</c:formatCode>
                  <c:ptCount val="9"/>
                  <c:pt idx="0">
                    <c:v>1.0000000000000011E-2</c:v>
                  </c:pt>
                  <c:pt idx="2">
                    <c:v>1.0000000000000011E-2</c:v>
                  </c:pt>
                  <c:pt idx="3">
                    <c:v>2.0000000000000021E-2</c:v>
                  </c:pt>
                  <c:pt idx="4">
                    <c:v>1.0000000000000011E-2</c:v>
                  </c:pt>
                  <c:pt idx="6">
                    <c:v>1.0000000000000011E-2</c:v>
                  </c:pt>
                  <c:pt idx="7">
                    <c:v>1.0000000000000011E-2</c:v>
                  </c:pt>
                  <c:pt idx="8">
                    <c:v>1.0000000000000011E-2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'III фик. Сухой в.'!$N$2:$N$10</c:f>
              <c:strCache>
                <c:ptCount val="9"/>
                <c:pt idx="0">
                  <c:v>Контроль</c:v>
                </c:pt>
                <c:pt idx="2">
                  <c:v>1 мМ Cu</c:v>
                </c:pt>
                <c:pt idx="3">
                  <c:v>1 мM Ni</c:v>
                </c:pt>
                <c:pt idx="4">
                  <c:v>1мM Cd</c:v>
                </c:pt>
                <c:pt idx="6">
                  <c:v>5 мM Cu</c:v>
                </c:pt>
                <c:pt idx="7">
                  <c:v>5 мM Ni</c:v>
                </c:pt>
                <c:pt idx="8">
                  <c:v>5 мM Cd</c:v>
                </c:pt>
              </c:strCache>
            </c:strRef>
          </c:cat>
          <c:val>
            <c:numRef>
              <c:f>'III фик. Сухой в.'!$P$2:$P$10</c:f>
              <c:numCache>
                <c:formatCode>General</c:formatCode>
                <c:ptCount val="9"/>
                <c:pt idx="0" formatCode="0.00">
                  <c:v>6.0000000000000039E-2</c:v>
                </c:pt>
                <c:pt idx="2" formatCode="0.00">
                  <c:v>6.0000000000000039E-2</c:v>
                </c:pt>
                <c:pt idx="3" formatCode="0.00">
                  <c:v>7.0000000000000034E-2</c:v>
                </c:pt>
                <c:pt idx="4" formatCode="0.00">
                  <c:v>5.0000000000000044E-2</c:v>
                </c:pt>
                <c:pt idx="6" formatCode="0.00">
                  <c:v>8.0000000000000085E-2</c:v>
                </c:pt>
                <c:pt idx="7" formatCode="0.00">
                  <c:v>4.0000000000000042E-2</c:v>
                </c:pt>
                <c:pt idx="8" formatCode="0.00">
                  <c:v>6.0000000000000039E-2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BF6-474C-BDAB-73874BB16E4D}"/>
            </c:ext>
          </c:extLst>
        </c:ser>
        <c:ser>
          <c:idx val="2"/>
          <c:order val="2"/>
          <c:tx>
            <c:strRef>
              <c:f>'III фик. Сухой в.'!$Q$1</c:f>
              <c:strCache>
                <c:ptCount val="1"/>
                <c:pt idx="0">
                  <c:v>ЛИСТЬЯ</c:v>
                </c:pt>
              </c:strCache>
            </c:strRef>
          </c:tx>
          <c:spPr>
            <a:pattFill prst="pct75">
              <a:fgClr>
                <a:schemeClr val="tx1"/>
              </a:fgClr>
              <a:bgClr>
                <a:schemeClr val="bg1"/>
              </a:bgClr>
            </a:pattFill>
            <a:ln>
              <a:solidFill>
                <a:sysClr val="windowText" lastClr="000000"/>
              </a:solidFill>
            </a:ln>
            <a:effectLst/>
          </c:spPr>
          <c:errBars>
            <c:errBarType val="plus"/>
            <c:errValType val="cust"/>
            <c:plus>
              <c:numRef>
                <c:f>'III фик. Сухой в.'!$Q$13:$Q$21</c:f>
                <c:numCache>
                  <c:formatCode>General</c:formatCode>
                  <c:ptCount val="9"/>
                  <c:pt idx="0">
                    <c:v>3.0000000000000027E-2</c:v>
                  </c:pt>
                  <c:pt idx="2">
                    <c:v>3.0000000000000027E-2</c:v>
                  </c:pt>
                  <c:pt idx="3">
                    <c:v>4.0000000000000042E-2</c:v>
                  </c:pt>
                  <c:pt idx="4">
                    <c:v>2.0000000000000021E-2</c:v>
                  </c:pt>
                  <c:pt idx="6">
                    <c:v>2.0000000000000021E-2</c:v>
                  </c:pt>
                  <c:pt idx="7">
                    <c:v>1.0000000000000011E-2</c:v>
                  </c:pt>
                  <c:pt idx="8">
                    <c:v>1.0000000000000011E-2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'III фик. Сухой в.'!$N$2:$N$10</c:f>
              <c:strCache>
                <c:ptCount val="9"/>
                <c:pt idx="0">
                  <c:v>Контроль</c:v>
                </c:pt>
                <c:pt idx="2">
                  <c:v>1 мМ Cu</c:v>
                </c:pt>
                <c:pt idx="3">
                  <c:v>1 мM Ni</c:v>
                </c:pt>
                <c:pt idx="4">
                  <c:v>1мM Cd</c:v>
                </c:pt>
                <c:pt idx="6">
                  <c:v>5 мM Cu</c:v>
                </c:pt>
                <c:pt idx="7">
                  <c:v>5 мM Ni</c:v>
                </c:pt>
                <c:pt idx="8">
                  <c:v>5 мM Cd</c:v>
                </c:pt>
              </c:strCache>
            </c:strRef>
          </c:cat>
          <c:val>
            <c:numRef>
              <c:f>'III фик. Сухой в.'!$Q$2:$Q$10</c:f>
              <c:numCache>
                <c:formatCode>General</c:formatCode>
                <c:ptCount val="9"/>
                <c:pt idx="0" formatCode="0.00">
                  <c:v>0.13</c:v>
                </c:pt>
                <c:pt idx="2" formatCode="0.00">
                  <c:v>0.12000000000000002</c:v>
                </c:pt>
                <c:pt idx="3" formatCode="0.00">
                  <c:v>0.15000000000000016</c:v>
                </c:pt>
                <c:pt idx="4" formatCode="0.00">
                  <c:v>0.11000000000000004</c:v>
                </c:pt>
                <c:pt idx="6" formatCode="0.00">
                  <c:v>0.15000000000000016</c:v>
                </c:pt>
                <c:pt idx="7" formatCode="0.00">
                  <c:v>0.1</c:v>
                </c:pt>
                <c:pt idx="8" formatCode="0.00">
                  <c:v>0.14000000000000001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BF6-474C-BDAB-73874BB16E4D}"/>
            </c:ext>
          </c:extLst>
        </c:ser>
        <c:gapWidth val="219"/>
        <c:overlap val="-27"/>
        <c:axId val="104670336"/>
        <c:axId val="104671872"/>
      </c:barChart>
      <c:catAx>
        <c:axId val="10467033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04671872"/>
        <c:crosses val="autoZero"/>
        <c:auto val="1"/>
        <c:lblAlgn val="ctr"/>
        <c:lblOffset val="100"/>
      </c:catAx>
      <c:valAx>
        <c:axId val="10467187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04670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1144772528433944"/>
          <c:y val="5.781568970544943E-4"/>
          <c:w val="0.38855227471566123"/>
          <c:h val="7.3450714494021657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Лист1!$B$3</c:f>
              <c:strCache>
                <c:ptCount val="1"/>
                <c:pt idx="0">
                  <c:v>КОРНИ</c:v>
                </c:pt>
              </c:strCache>
            </c:strRef>
          </c:tx>
          <c:spPr>
            <a:pattFill prst="pct75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errBars>
            <c:errBarType val="plus"/>
            <c:errValType val="cust"/>
            <c:plus>
              <c:numRef>
                <c:f>Лист1!$B$21:$B$29</c:f>
                <c:numCache>
                  <c:formatCode>General</c:formatCode>
                  <c:ptCount val="9"/>
                  <c:pt idx="0">
                    <c:v>1.1800000000000013</c:v>
                  </c:pt>
                  <c:pt idx="2">
                    <c:v>1.6400000000000001</c:v>
                  </c:pt>
                  <c:pt idx="3">
                    <c:v>2.27</c:v>
                  </c:pt>
                  <c:pt idx="4">
                    <c:v>1.7</c:v>
                  </c:pt>
                  <c:pt idx="6">
                    <c:v>1.45</c:v>
                  </c:pt>
                  <c:pt idx="7">
                    <c:v>1.9300000000000013</c:v>
                  </c:pt>
                  <c:pt idx="8">
                    <c:v>1.55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Лист1!$A$4:$A$12</c:f>
              <c:strCache>
                <c:ptCount val="9"/>
                <c:pt idx="0">
                  <c:v>Контроль</c:v>
                </c:pt>
                <c:pt idx="2">
                  <c:v>1 мМ Cu</c:v>
                </c:pt>
                <c:pt idx="3">
                  <c:v>1 мM Ni</c:v>
                </c:pt>
                <c:pt idx="4">
                  <c:v>1мM Cd</c:v>
                </c:pt>
                <c:pt idx="6">
                  <c:v>5 мM Cu</c:v>
                </c:pt>
                <c:pt idx="7">
                  <c:v>5 мM Ni</c:v>
                </c:pt>
                <c:pt idx="8">
                  <c:v>5 мM Cd</c:v>
                </c:pt>
              </c:strCache>
            </c:strRef>
          </c:cat>
          <c:val>
            <c:numRef>
              <c:f>Лист1!$B$4:$B$12</c:f>
              <c:numCache>
                <c:formatCode>General</c:formatCode>
                <c:ptCount val="9"/>
                <c:pt idx="0" formatCode="0.0">
                  <c:v>72.8</c:v>
                </c:pt>
                <c:pt idx="2" formatCode="0.0">
                  <c:v>69.099999999999994</c:v>
                </c:pt>
                <c:pt idx="3" formatCode="0.0">
                  <c:v>66.900000000000006</c:v>
                </c:pt>
                <c:pt idx="4" formatCode="0.0">
                  <c:v>71.8</c:v>
                </c:pt>
                <c:pt idx="6" formatCode="0.0">
                  <c:v>75</c:v>
                </c:pt>
                <c:pt idx="7" formatCode="0.0">
                  <c:v>69.099999999999994</c:v>
                </c:pt>
                <c:pt idx="8" formatCode="0.0">
                  <c:v>76.400000000000006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3C8-4F93-A814-E5FBD1B0EEBD}"/>
            </c:ext>
          </c:extLst>
        </c:ser>
        <c:ser>
          <c:idx val="1"/>
          <c:order val="1"/>
          <c:tx>
            <c:strRef>
              <c:f>Лист1!$C$3</c:f>
              <c:strCache>
                <c:ptCount val="1"/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Лист1!$A$4:$A$12</c:f>
              <c:strCache>
                <c:ptCount val="9"/>
                <c:pt idx="0">
                  <c:v>Контроль</c:v>
                </c:pt>
                <c:pt idx="2">
                  <c:v>1 мМ Cu</c:v>
                </c:pt>
                <c:pt idx="3">
                  <c:v>1 мM Ni</c:v>
                </c:pt>
                <c:pt idx="4">
                  <c:v>1мM Cd</c:v>
                </c:pt>
                <c:pt idx="6">
                  <c:v>5 мM Cu</c:v>
                </c:pt>
                <c:pt idx="7">
                  <c:v>5 мM Ni</c:v>
                </c:pt>
                <c:pt idx="8">
                  <c:v>5 мM Cd</c:v>
                </c:pt>
              </c:strCache>
            </c:strRef>
          </c:cat>
          <c:val>
            <c:numRef>
              <c:f>Лист1!$C$4:$C$12</c:f>
              <c:numCache>
                <c:formatCode>General</c:formatCode>
                <c:ptCount val="9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3C8-4F93-A814-E5FBD1B0EEBD}"/>
            </c:ext>
          </c:extLst>
        </c:ser>
        <c:ser>
          <c:idx val="2"/>
          <c:order val="2"/>
          <c:tx>
            <c:strRef>
              <c:f>Лист1!$D$3</c:f>
              <c:strCache>
                <c:ptCount val="1"/>
                <c:pt idx="0">
                  <c:v>СТЕБЛИ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errBars>
            <c:errBarType val="plus"/>
            <c:errValType val="cust"/>
            <c:plus>
              <c:numRef>
                <c:f>Лист1!$D$21:$D$29</c:f>
                <c:numCache>
                  <c:formatCode>General</c:formatCode>
                  <c:ptCount val="9"/>
                  <c:pt idx="0">
                    <c:v>0.69000000000000061</c:v>
                  </c:pt>
                  <c:pt idx="2">
                    <c:v>0.95000000000000062</c:v>
                  </c:pt>
                  <c:pt idx="3">
                    <c:v>1.73</c:v>
                  </c:pt>
                  <c:pt idx="4">
                    <c:v>0.43000000000000033</c:v>
                  </c:pt>
                  <c:pt idx="6">
                    <c:v>1.1900000000000013</c:v>
                  </c:pt>
                  <c:pt idx="7">
                    <c:v>0.9</c:v>
                  </c:pt>
                  <c:pt idx="8">
                    <c:v>0.55000000000000004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Лист1!$A$4:$A$12</c:f>
              <c:strCache>
                <c:ptCount val="9"/>
                <c:pt idx="0">
                  <c:v>Контроль</c:v>
                </c:pt>
                <c:pt idx="2">
                  <c:v>1 мМ Cu</c:v>
                </c:pt>
                <c:pt idx="3">
                  <c:v>1 мM Ni</c:v>
                </c:pt>
                <c:pt idx="4">
                  <c:v>1мM Cd</c:v>
                </c:pt>
                <c:pt idx="6">
                  <c:v>5 мM Cu</c:v>
                </c:pt>
                <c:pt idx="7">
                  <c:v>5 мM Ni</c:v>
                </c:pt>
                <c:pt idx="8">
                  <c:v>5 мM Cd</c:v>
                </c:pt>
              </c:strCache>
            </c:strRef>
          </c:cat>
          <c:val>
            <c:numRef>
              <c:f>Лист1!$D$4:$D$12</c:f>
              <c:numCache>
                <c:formatCode>General</c:formatCode>
                <c:ptCount val="9"/>
                <c:pt idx="0" formatCode="0.0">
                  <c:v>67.599999999999994</c:v>
                </c:pt>
                <c:pt idx="2" formatCode="0.0">
                  <c:v>68.2</c:v>
                </c:pt>
                <c:pt idx="3">
                  <c:v>67.599999999999994</c:v>
                </c:pt>
                <c:pt idx="4" formatCode="0.0">
                  <c:v>67.400000000000006</c:v>
                </c:pt>
                <c:pt idx="6" formatCode="0.0">
                  <c:v>70.7</c:v>
                </c:pt>
                <c:pt idx="7" formatCode="0.0">
                  <c:v>66</c:v>
                </c:pt>
                <c:pt idx="8">
                  <c:v>67.599999999999994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3C8-4F93-A814-E5FBD1B0EEBD}"/>
            </c:ext>
          </c:extLst>
        </c:ser>
        <c:ser>
          <c:idx val="3"/>
          <c:order val="3"/>
          <c:tx>
            <c:strRef>
              <c:f>Лист1!$E$3</c:f>
              <c:strCache>
                <c:ptCount val="1"/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Лист1!$A$4:$A$12</c:f>
              <c:strCache>
                <c:ptCount val="9"/>
                <c:pt idx="0">
                  <c:v>Контроль</c:v>
                </c:pt>
                <c:pt idx="2">
                  <c:v>1 мМ Cu</c:v>
                </c:pt>
                <c:pt idx="3">
                  <c:v>1 мM Ni</c:v>
                </c:pt>
                <c:pt idx="4">
                  <c:v>1мM Cd</c:v>
                </c:pt>
                <c:pt idx="6">
                  <c:v>5 мM Cu</c:v>
                </c:pt>
                <c:pt idx="7">
                  <c:v>5 мM Ni</c:v>
                </c:pt>
                <c:pt idx="8">
                  <c:v>5 мM Cd</c:v>
                </c:pt>
              </c:strCache>
            </c:strRef>
          </c:cat>
          <c:val>
            <c:numRef>
              <c:f>Лист1!$E$4:$E$12</c:f>
              <c:numCache>
                <c:formatCode>General</c:formatCode>
                <c:ptCount val="9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3C8-4F93-A814-E5FBD1B0EEBD}"/>
            </c:ext>
          </c:extLst>
        </c:ser>
        <c:ser>
          <c:idx val="4"/>
          <c:order val="4"/>
          <c:tx>
            <c:strRef>
              <c:f>Лист1!$F$3</c:f>
              <c:strCache>
                <c:ptCount val="1"/>
                <c:pt idx="0">
                  <c:v>ЛИСТЬЯ</c:v>
                </c:pt>
              </c:strCache>
            </c:strRef>
          </c:tx>
          <c:spPr>
            <a:pattFill prst="pct25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errBars>
            <c:errBarType val="plus"/>
            <c:errValType val="cust"/>
            <c:plus>
              <c:numRef>
                <c:f>Лист1!$F$21:$F$29</c:f>
                <c:numCache>
                  <c:formatCode>General</c:formatCode>
                  <c:ptCount val="9"/>
                  <c:pt idx="0">
                    <c:v>0.59</c:v>
                  </c:pt>
                  <c:pt idx="2">
                    <c:v>0.4</c:v>
                  </c:pt>
                  <c:pt idx="3">
                    <c:v>3.57</c:v>
                  </c:pt>
                  <c:pt idx="4">
                    <c:v>0.87000000000000066</c:v>
                  </c:pt>
                  <c:pt idx="6">
                    <c:v>0.75000000000000078</c:v>
                  </c:pt>
                  <c:pt idx="7">
                    <c:v>0.43000000000000033</c:v>
                  </c:pt>
                  <c:pt idx="8">
                    <c:v>1.03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Лист1!$A$4:$A$12</c:f>
              <c:strCache>
                <c:ptCount val="9"/>
                <c:pt idx="0">
                  <c:v>Контроль</c:v>
                </c:pt>
                <c:pt idx="2">
                  <c:v>1 мМ Cu</c:v>
                </c:pt>
                <c:pt idx="3">
                  <c:v>1 мM Ni</c:v>
                </c:pt>
                <c:pt idx="4">
                  <c:v>1мM Cd</c:v>
                </c:pt>
                <c:pt idx="6">
                  <c:v>5 мM Cu</c:v>
                </c:pt>
                <c:pt idx="7">
                  <c:v>5 мM Ni</c:v>
                </c:pt>
                <c:pt idx="8">
                  <c:v>5 мM Cd</c:v>
                </c:pt>
              </c:strCache>
            </c:strRef>
          </c:cat>
          <c:val>
            <c:numRef>
              <c:f>Лист1!$F$4:$F$12</c:f>
              <c:numCache>
                <c:formatCode>General</c:formatCode>
                <c:ptCount val="9"/>
                <c:pt idx="0">
                  <c:v>76.3</c:v>
                </c:pt>
                <c:pt idx="2">
                  <c:v>76.8</c:v>
                </c:pt>
                <c:pt idx="3" formatCode="0.0">
                  <c:v>72.400000000000006</c:v>
                </c:pt>
                <c:pt idx="4">
                  <c:v>75.2</c:v>
                </c:pt>
                <c:pt idx="6">
                  <c:v>76</c:v>
                </c:pt>
                <c:pt idx="7">
                  <c:v>75.3</c:v>
                </c:pt>
                <c:pt idx="8">
                  <c:v>75.599999999999994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3C8-4F93-A814-E5FBD1B0EEBD}"/>
            </c:ext>
          </c:extLst>
        </c:ser>
        <c:gapWidth val="215"/>
        <c:overlap val="25"/>
        <c:axId val="104843136"/>
        <c:axId val="104844672"/>
      </c:barChart>
      <c:catAx>
        <c:axId val="10484313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04844672"/>
        <c:crosses val="autoZero"/>
        <c:auto val="1"/>
        <c:lblAlgn val="ctr"/>
        <c:lblOffset val="100"/>
      </c:catAx>
      <c:valAx>
        <c:axId val="10484467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04843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61144772528433944"/>
          <c:y val="5.7815689705449386E-4"/>
          <c:w val="0.38855227471566123"/>
          <c:h val="7.3450714494021574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'I фикс'!$A$6:$B$6</c:f>
              <c:strCache>
                <c:ptCount val="2"/>
                <c:pt idx="0">
                  <c:v>Контроль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errBars>
            <c:errBarType val="plus"/>
            <c:errValType val="cust"/>
            <c:plus>
              <c:numRef>
                <c:f>'I фикс'!$C$13:$M$13</c:f>
                <c:numCache>
                  <c:formatCode>General</c:formatCode>
                  <c:ptCount val="11"/>
                  <c:pt idx="0">
                    <c:v>0.79</c:v>
                  </c:pt>
                  <c:pt idx="1">
                    <c:v>0.23</c:v>
                  </c:pt>
                  <c:pt idx="2">
                    <c:v>0.48000000000000032</c:v>
                  </c:pt>
                  <c:pt idx="4">
                    <c:v>0.46</c:v>
                  </c:pt>
                  <c:pt idx="5">
                    <c:v>0.16</c:v>
                  </c:pt>
                  <c:pt idx="6">
                    <c:v>0.25</c:v>
                  </c:pt>
                  <c:pt idx="8">
                    <c:v>8.0000000000000043E-2</c:v>
                  </c:pt>
                  <c:pt idx="9">
                    <c:v>0.1</c:v>
                  </c:pt>
                  <c:pt idx="10">
                    <c:v>0.05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'I фикс'!$C$5:$M$5</c:f>
              <c:strCache>
                <c:ptCount val="11"/>
                <c:pt idx="0">
                  <c:v>корень</c:v>
                </c:pt>
                <c:pt idx="1">
                  <c:v>стебель</c:v>
                </c:pt>
                <c:pt idx="2">
                  <c:v>лист</c:v>
                </c:pt>
                <c:pt idx="4">
                  <c:v>корень</c:v>
                </c:pt>
                <c:pt idx="5">
                  <c:v>стебель</c:v>
                </c:pt>
                <c:pt idx="6">
                  <c:v>лист</c:v>
                </c:pt>
                <c:pt idx="8">
                  <c:v>корень</c:v>
                </c:pt>
                <c:pt idx="9">
                  <c:v>стебель</c:v>
                </c:pt>
                <c:pt idx="10">
                  <c:v>лист</c:v>
                </c:pt>
              </c:strCache>
            </c:strRef>
          </c:cat>
          <c:val>
            <c:numRef>
              <c:f>'I фикс'!$C$6:$M$6</c:f>
              <c:numCache>
                <c:formatCode>General</c:formatCode>
                <c:ptCount val="11"/>
                <c:pt idx="0">
                  <c:v>6.42</c:v>
                </c:pt>
                <c:pt idx="1">
                  <c:v>2.68</c:v>
                </c:pt>
                <c:pt idx="2">
                  <c:v>3.55</c:v>
                </c:pt>
                <c:pt idx="4">
                  <c:v>1.9400000000000013</c:v>
                </c:pt>
                <c:pt idx="5">
                  <c:v>0.89</c:v>
                </c:pt>
                <c:pt idx="6">
                  <c:v>1.9400000000000013</c:v>
                </c:pt>
                <c:pt idx="8">
                  <c:v>0.29000000000000031</c:v>
                </c:pt>
                <c:pt idx="9">
                  <c:v>0.29000000000000031</c:v>
                </c:pt>
                <c:pt idx="10">
                  <c:v>0.47000000000000008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55D-4EF3-A246-41082D625BBF}"/>
            </c:ext>
          </c:extLst>
        </c:ser>
        <c:ser>
          <c:idx val="1"/>
          <c:order val="1"/>
          <c:tx>
            <c:strRef>
              <c:f>'I фикс'!$A$7:$B$7</c:f>
              <c:strCache>
                <c:ptCount val="2"/>
                <c:pt idx="0">
                  <c:v>1 мM</c:v>
                </c:pt>
              </c:strCache>
            </c:strRef>
          </c:tx>
          <c:spPr>
            <a:pattFill prst="pct50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errBars>
            <c:errBarType val="plus"/>
            <c:errValType val="cust"/>
            <c:plus>
              <c:numRef>
                <c:f>'I фикс'!$C$14:$M$14</c:f>
                <c:numCache>
                  <c:formatCode>General</c:formatCode>
                  <c:ptCount val="11"/>
                  <c:pt idx="0">
                    <c:v>0.4</c:v>
                  </c:pt>
                  <c:pt idx="1">
                    <c:v>6.0000000000000032E-2</c:v>
                  </c:pt>
                  <c:pt idx="2">
                    <c:v>0.34</c:v>
                  </c:pt>
                  <c:pt idx="4">
                    <c:v>1.08</c:v>
                  </c:pt>
                  <c:pt idx="5">
                    <c:v>1.04</c:v>
                  </c:pt>
                  <c:pt idx="6">
                    <c:v>0.82000000000000062</c:v>
                  </c:pt>
                  <c:pt idx="8">
                    <c:v>5.18</c:v>
                  </c:pt>
                  <c:pt idx="9">
                    <c:v>0.29000000000000031</c:v>
                  </c:pt>
                  <c:pt idx="10">
                    <c:v>1.31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'I фикс'!$C$5:$M$5</c:f>
              <c:strCache>
                <c:ptCount val="11"/>
                <c:pt idx="0">
                  <c:v>корень</c:v>
                </c:pt>
                <c:pt idx="1">
                  <c:v>стебель</c:v>
                </c:pt>
                <c:pt idx="2">
                  <c:v>лист</c:v>
                </c:pt>
                <c:pt idx="4">
                  <c:v>корень</c:v>
                </c:pt>
                <c:pt idx="5">
                  <c:v>стебель</c:v>
                </c:pt>
                <c:pt idx="6">
                  <c:v>лист</c:v>
                </c:pt>
                <c:pt idx="8">
                  <c:v>корень</c:v>
                </c:pt>
                <c:pt idx="9">
                  <c:v>стебель</c:v>
                </c:pt>
                <c:pt idx="10">
                  <c:v>лист</c:v>
                </c:pt>
              </c:strCache>
            </c:strRef>
          </c:cat>
          <c:val>
            <c:numRef>
              <c:f>'I фикс'!$C$7:$M$7</c:f>
              <c:numCache>
                <c:formatCode>General</c:formatCode>
                <c:ptCount val="11"/>
                <c:pt idx="0">
                  <c:v>8.42</c:v>
                </c:pt>
                <c:pt idx="1">
                  <c:v>2.4499999999999997</c:v>
                </c:pt>
                <c:pt idx="2">
                  <c:v>3.9699999999999998</c:v>
                </c:pt>
                <c:pt idx="4">
                  <c:v>4.8099999999999996</c:v>
                </c:pt>
                <c:pt idx="5">
                  <c:v>3.7600000000000002</c:v>
                </c:pt>
                <c:pt idx="6">
                  <c:v>3.9499999999999997</c:v>
                </c:pt>
                <c:pt idx="8">
                  <c:v>9.0400000000000009</c:v>
                </c:pt>
                <c:pt idx="9">
                  <c:v>3.4</c:v>
                </c:pt>
                <c:pt idx="10">
                  <c:v>5.81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55D-4EF3-A246-41082D625BBF}"/>
            </c:ext>
          </c:extLst>
        </c:ser>
        <c:ser>
          <c:idx val="2"/>
          <c:order val="2"/>
          <c:tx>
            <c:strRef>
              <c:f>'I фикс'!$A$8:$B$8</c:f>
              <c:strCache>
                <c:ptCount val="2"/>
                <c:pt idx="0">
                  <c:v>5 мM</c:v>
                </c:pt>
              </c:strCache>
            </c:strRef>
          </c:tx>
          <c:spPr>
            <a:pattFill prst="pct75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errBars>
            <c:errBarType val="plus"/>
            <c:errValType val="cust"/>
            <c:plus>
              <c:numRef>
                <c:f>'I фикс'!$C$15:$M$15</c:f>
                <c:numCache>
                  <c:formatCode>General</c:formatCode>
                  <c:ptCount val="11"/>
                  <c:pt idx="0">
                    <c:v>0.96000000000000063</c:v>
                  </c:pt>
                  <c:pt idx="1">
                    <c:v>0.35000000000000031</c:v>
                  </c:pt>
                  <c:pt idx="2">
                    <c:v>0.77000000000000079</c:v>
                  </c:pt>
                  <c:pt idx="4">
                    <c:v>6.76</c:v>
                  </c:pt>
                  <c:pt idx="5">
                    <c:v>3.05</c:v>
                  </c:pt>
                  <c:pt idx="6">
                    <c:v>2.09</c:v>
                  </c:pt>
                  <c:pt idx="8">
                    <c:v>13.6</c:v>
                  </c:pt>
                  <c:pt idx="9">
                    <c:v>3.2800000000000002</c:v>
                  </c:pt>
                  <c:pt idx="10">
                    <c:v>3.71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'I фикс'!$C$5:$M$5</c:f>
              <c:strCache>
                <c:ptCount val="11"/>
                <c:pt idx="0">
                  <c:v>корень</c:v>
                </c:pt>
                <c:pt idx="1">
                  <c:v>стебель</c:v>
                </c:pt>
                <c:pt idx="2">
                  <c:v>лист</c:v>
                </c:pt>
                <c:pt idx="4">
                  <c:v>корень</c:v>
                </c:pt>
                <c:pt idx="5">
                  <c:v>стебель</c:v>
                </c:pt>
                <c:pt idx="6">
                  <c:v>лист</c:v>
                </c:pt>
                <c:pt idx="8">
                  <c:v>корень</c:v>
                </c:pt>
                <c:pt idx="9">
                  <c:v>стебель</c:v>
                </c:pt>
                <c:pt idx="10">
                  <c:v>лист</c:v>
                </c:pt>
              </c:strCache>
            </c:strRef>
          </c:cat>
          <c:val>
            <c:numRef>
              <c:f>'I фикс'!$C$8:$M$8</c:f>
              <c:numCache>
                <c:formatCode>General</c:formatCode>
                <c:ptCount val="11"/>
                <c:pt idx="0">
                  <c:v>7.01</c:v>
                </c:pt>
                <c:pt idx="1">
                  <c:v>2.7600000000000002</c:v>
                </c:pt>
                <c:pt idx="2">
                  <c:v>4.4300000000000024</c:v>
                </c:pt>
                <c:pt idx="4">
                  <c:v>17.899999999999999</c:v>
                </c:pt>
                <c:pt idx="5">
                  <c:v>13.8</c:v>
                </c:pt>
                <c:pt idx="6">
                  <c:v>13.3</c:v>
                </c:pt>
                <c:pt idx="8">
                  <c:v>25.4</c:v>
                </c:pt>
                <c:pt idx="9">
                  <c:v>10.7</c:v>
                </c:pt>
                <c:pt idx="10">
                  <c:v>10.9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55D-4EF3-A246-41082D625BBF}"/>
            </c:ext>
          </c:extLst>
        </c:ser>
        <c:gapWidth val="219"/>
        <c:overlap val="-34"/>
        <c:axId val="105022592"/>
        <c:axId val="105024128"/>
      </c:barChart>
      <c:catAx>
        <c:axId val="10502259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05024128"/>
        <c:crosses val="autoZero"/>
        <c:auto val="1"/>
        <c:lblAlgn val="ctr"/>
        <c:lblOffset val="100"/>
      </c:catAx>
      <c:valAx>
        <c:axId val="105024128"/>
        <c:scaling>
          <c:orientation val="minMax"/>
          <c:max val="4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05022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2283902012248533E-2"/>
          <c:y val="6.076334208223972E-2"/>
          <c:w val="0.34881846019247675"/>
          <c:h val="7.3450714494021574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'II фикс'!$A$5:$B$5</c:f>
              <c:strCache>
                <c:ptCount val="2"/>
                <c:pt idx="0">
                  <c:v>Контроль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errBars>
            <c:errBarType val="plus"/>
            <c:errValType val="cust"/>
            <c:plus>
              <c:numRef>
                <c:f>'II фикс'!$C$12:$M$12</c:f>
                <c:numCache>
                  <c:formatCode>General</c:formatCode>
                  <c:ptCount val="11"/>
                  <c:pt idx="0">
                    <c:v>0.88</c:v>
                  </c:pt>
                  <c:pt idx="1">
                    <c:v>0.42000000000000032</c:v>
                  </c:pt>
                  <c:pt idx="2">
                    <c:v>0.59</c:v>
                  </c:pt>
                  <c:pt idx="4">
                    <c:v>0.24000000000000016</c:v>
                  </c:pt>
                  <c:pt idx="5">
                    <c:v>0.21000000000000016</c:v>
                  </c:pt>
                  <c:pt idx="6">
                    <c:v>0.38000000000000039</c:v>
                  </c:pt>
                  <c:pt idx="8">
                    <c:v>4.0000000000000022E-2</c:v>
                  </c:pt>
                  <c:pt idx="9">
                    <c:v>0.05</c:v>
                  </c:pt>
                  <c:pt idx="10">
                    <c:v>9.0000000000000024E-2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'II фикс'!$C$4:$M$4</c:f>
              <c:strCache>
                <c:ptCount val="11"/>
                <c:pt idx="0">
                  <c:v>корень</c:v>
                </c:pt>
                <c:pt idx="1">
                  <c:v>стебель</c:v>
                </c:pt>
                <c:pt idx="2">
                  <c:v>лист</c:v>
                </c:pt>
                <c:pt idx="4">
                  <c:v>корень</c:v>
                </c:pt>
                <c:pt idx="5">
                  <c:v>стебель</c:v>
                </c:pt>
                <c:pt idx="6">
                  <c:v>лист</c:v>
                </c:pt>
                <c:pt idx="8">
                  <c:v>корень</c:v>
                </c:pt>
                <c:pt idx="9">
                  <c:v>стебель</c:v>
                </c:pt>
                <c:pt idx="10">
                  <c:v>лист</c:v>
                </c:pt>
              </c:strCache>
            </c:strRef>
          </c:cat>
          <c:val>
            <c:numRef>
              <c:f>'II фикс'!$C$5:$M$5</c:f>
              <c:numCache>
                <c:formatCode>General</c:formatCode>
                <c:ptCount val="11"/>
                <c:pt idx="0">
                  <c:v>6.8599999999999985</c:v>
                </c:pt>
                <c:pt idx="1">
                  <c:v>3.01</c:v>
                </c:pt>
                <c:pt idx="2">
                  <c:v>4.2699999999999996</c:v>
                </c:pt>
                <c:pt idx="4">
                  <c:v>1.61</c:v>
                </c:pt>
                <c:pt idx="5">
                  <c:v>0.62000000000000066</c:v>
                </c:pt>
                <c:pt idx="6">
                  <c:v>0.75000000000000078</c:v>
                </c:pt>
                <c:pt idx="8">
                  <c:v>0.15000000000000016</c:v>
                </c:pt>
                <c:pt idx="9">
                  <c:v>0.28000000000000008</c:v>
                </c:pt>
                <c:pt idx="10">
                  <c:v>0.44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765-43EF-BCB3-CEE72F93DB8B}"/>
            </c:ext>
          </c:extLst>
        </c:ser>
        <c:ser>
          <c:idx val="1"/>
          <c:order val="1"/>
          <c:tx>
            <c:strRef>
              <c:f>'II фикс'!$A$6:$B$6</c:f>
              <c:strCache>
                <c:ptCount val="2"/>
                <c:pt idx="0">
                  <c:v>1 мM</c:v>
                </c:pt>
              </c:strCache>
            </c:strRef>
          </c:tx>
          <c:spPr>
            <a:pattFill prst="pct50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errBars>
            <c:errBarType val="plus"/>
            <c:errValType val="cust"/>
            <c:plus>
              <c:numRef>
                <c:f>'II фикс'!$C$13:$M$13</c:f>
                <c:numCache>
                  <c:formatCode>General</c:formatCode>
                  <c:ptCount val="11"/>
                  <c:pt idx="0">
                    <c:v>4.96</c:v>
                  </c:pt>
                  <c:pt idx="1">
                    <c:v>0.27</c:v>
                  </c:pt>
                  <c:pt idx="2">
                    <c:v>0.43000000000000033</c:v>
                  </c:pt>
                  <c:pt idx="4">
                    <c:v>3.9499999999999997</c:v>
                  </c:pt>
                  <c:pt idx="5">
                    <c:v>2.21</c:v>
                  </c:pt>
                  <c:pt idx="6">
                    <c:v>2.2799999999999998</c:v>
                  </c:pt>
                  <c:pt idx="8">
                    <c:v>12.8</c:v>
                  </c:pt>
                  <c:pt idx="9">
                    <c:v>1.45</c:v>
                  </c:pt>
                  <c:pt idx="10">
                    <c:v>7.74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'II фикс'!$C$4:$M$4</c:f>
              <c:strCache>
                <c:ptCount val="11"/>
                <c:pt idx="0">
                  <c:v>корень</c:v>
                </c:pt>
                <c:pt idx="1">
                  <c:v>стебель</c:v>
                </c:pt>
                <c:pt idx="2">
                  <c:v>лист</c:v>
                </c:pt>
                <c:pt idx="4">
                  <c:v>корень</c:v>
                </c:pt>
                <c:pt idx="5">
                  <c:v>стебель</c:v>
                </c:pt>
                <c:pt idx="6">
                  <c:v>лист</c:v>
                </c:pt>
                <c:pt idx="8">
                  <c:v>корень</c:v>
                </c:pt>
                <c:pt idx="9">
                  <c:v>стебель</c:v>
                </c:pt>
                <c:pt idx="10">
                  <c:v>лист</c:v>
                </c:pt>
              </c:strCache>
            </c:strRef>
          </c:cat>
          <c:val>
            <c:numRef>
              <c:f>'II фикс'!$C$6:$M$6</c:f>
              <c:numCache>
                <c:formatCode>General</c:formatCode>
                <c:ptCount val="11"/>
                <c:pt idx="0">
                  <c:v>13.1</c:v>
                </c:pt>
                <c:pt idx="1">
                  <c:v>3.4099999999999997</c:v>
                </c:pt>
                <c:pt idx="2">
                  <c:v>4.03</c:v>
                </c:pt>
                <c:pt idx="4">
                  <c:v>11.1</c:v>
                </c:pt>
                <c:pt idx="5">
                  <c:v>8.2200000000000006</c:v>
                </c:pt>
                <c:pt idx="6">
                  <c:v>11.7</c:v>
                </c:pt>
                <c:pt idx="8">
                  <c:v>22.1</c:v>
                </c:pt>
                <c:pt idx="9">
                  <c:v>3.3299999999999987</c:v>
                </c:pt>
                <c:pt idx="10">
                  <c:v>13.5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765-43EF-BCB3-CEE72F93DB8B}"/>
            </c:ext>
          </c:extLst>
        </c:ser>
        <c:ser>
          <c:idx val="2"/>
          <c:order val="2"/>
          <c:tx>
            <c:strRef>
              <c:f>'II фикс'!$A$7:$B$7</c:f>
              <c:strCache>
                <c:ptCount val="2"/>
                <c:pt idx="0">
                  <c:v>5 мM</c:v>
                </c:pt>
              </c:strCache>
            </c:strRef>
          </c:tx>
          <c:spPr>
            <a:pattFill prst="pct75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errBars>
            <c:errBarType val="plus"/>
            <c:errValType val="cust"/>
            <c:plus>
              <c:numRef>
                <c:f>'II фикс'!$C$14:$M$14</c:f>
                <c:numCache>
                  <c:formatCode>General</c:formatCode>
                  <c:ptCount val="11"/>
                  <c:pt idx="0">
                    <c:v>7.13</c:v>
                  </c:pt>
                  <c:pt idx="1">
                    <c:v>0.69000000000000061</c:v>
                  </c:pt>
                  <c:pt idx="2">
                    <c:v>0.67000000000000093</c:v>
                  </c:pt>
                  <c:pt idx="4">
                    <c:v>29.9</c:v>
                  </c:pt>
                  <c:pt idx="5">
                    <c:v>3.68</c:v>
                  </c:pt>
                  <c:pt idx="6">
                    <c:v>3.53</c:v>
                  </c:pt>
                  <c:pt idx="8">
                    <c:v>39.300000000000004</c:v>
                  </c:pt>
                  <c:pt idx="9">
                    <c:v>13.9</c:v>
                  </c:pt>
                  <c:pt idx="10">
                    <c:v>4.96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'II фикс'!$C$4:$M$4</c:f>
              <c:strCache>
                <c:ptCount val="11"/>
                <c:pt idx="0">
                  <c:v>корень</c:v>
                </c:pt>
                <c:pt idx="1">
                  <c:v>стебель</c:v>
                </c:pt>
                <c:pt idx="2">
                  <c:v>лист</c:v>
                </c:pt>
                <c:pt idx="4">
                  <c:v>корень</c:v>
                </c:pt>
                <c:pt idx="5">
                  <c:v>стебель</c:v>
                </c:pt>
                <c:pt idx="6">
                  <c:v>лист</c:v>
                </c:pt>
                <c:pt idx="8">
                  <c:v>корень</c:v>
                </c:pt>
                <c:pt idx="9">
                  <c:v>стебель</c:v>
                </c:pt>
                <c:pt idx="10">
                  <c:v>лист</c:v>
                </c:pt>
              </c:strCache>
            </c:strRef>
          </c:cat>
          <c:val>
            <c:numRef>
              <c:f>'II фикс'!$C$7:$M$7</c:f>
              <c:numCache>
                <c:formatCode>General</c:formatCode>
                <c:ptCount val="11"/>
                <c:pt idx="0">
                  <c:v>17.2</c:v>
                </c:pt>
                <c:pt idx="1">
                  <c:v>3.65</c:v>
                </c:pt>
                <c:pt idx="2">
                  <c:v>3.59</c:v>
                </c:pt>
                <c:pt idx="4">
                  <c:v>54.4</c:v>
                </c:pt>
                <c:pt idx="5">
                  <c:v>15.6</c:v>
                </c:pt>
                <c:pt idx="6">
                  <c:v>24.1</c:v>
                </c:pt>
                <c:pt idx="8">
                  <c:v>76.599999999999994</c:v>
                </c:pt>
                <c:pt idx="9">
                  <c:v>24.7</c:v>
                </c:pt>
                <c:pt idx="10">
                  <c:v>14.7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765-43EF-BCB3-CEE72F93DB8B}"/>
            </c:ext>
          </c:extLst>
        </c:ser>
        <c:gapWidth val="219"/>
        <c:overlap val="-34"/>
        <c:axId val="105085952"/>
        <c:axId val="105091840"/>
      </c:barChart>
      <c:catAx>
        <c:axId val="10508595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05091840"/>
        <c:crosses val="autoZero"/>
        <c:auto val="1"/>
        <c:lblAlgn val="ctr"/>
        <c:lblOffset val="100"/>
      </c:catAx>
      <c:valAx>
        <c:axId val="105091840"/>
        <c:scaling>
          <c:orientation val="minMax"/>
          <c:max val="13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05085952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0617235345581822E-2"/>
          <c:y val="4.2244823563721209E-2"/>
          <c:w val="0.34881846019247675"/>
          <c:h val="7.3450714494021574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'III фикс'!$A$5:$B$5</c:f>
              <c:strCache>
                <c:ptCount val="2"/>
                <c:pt idx="0">
                  <c:v>Контроль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errBars>
            <c:errBarType val="plus"/>
            <c:errValType val="cust"/>
            <c:plus>
              <c:numRef>
                <c:f>'III фикс'!$C$12:$M$12</c:f>
                <c:numCache>
                  <c:formatCode>General</c:formatCode>
                  <c:ptCount val="11"/>
                  <c:pt idx="0">
                    <c:v>1.6</c:v>
                  </c:pt>
                  <c:pt idx="1">
                    <c:v>0.43000000000000033</c:v>
                  </c:pt>
                  <c:pt idx="2">
                    <c:v>0.54</c:v>
                  </c:pt>
                  <c:pt idx="4">
                    <c:v>0.44</c:v>
                  </c:pt>
                  <c:pt idx="5">
                    <c:v>0.29000000000000031</c:v>
                  </c:pt>
                  <c:pt idx="6">
                    <c:v>0.68</c:v>
                  </c:pt>
                  <c:pt idx="8">
                    <c:v>0.1</c:v>
                  </c:pt>
                  <c:pt idx="9">
                    <c:v>8.0000000000000043E-2</c:v>
                  </c:pt>
                  <c:pt idx="10">
                    <c:v>0.24000000000000016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'III фикс'!$C$4:$M$4</c:f>
              <c:strCache>
                <c:ptCount val="11"/>
                <c:pt idx="0">
                  <c:v>корень</c:v>
                </c:pt>
                <c:pt idx="1">
                  <c:v>стебель</c:v>
                </c:pt>
                <c:pt idx="2">
                  <c:v>лист</c:v>
                </c:pt>
                <c:pt idx="4">
                  <c:v>корень</c:v>
                </c:pt>
                <c:pt idx="5">
                  <c:v>стебель</c:v>
                </c:pt>
                <c:pt idx="6">
                  <c:v>лист</c:v>
                </c:pt>
                <c:pt idx="8">
                  <c:v>корень</c:v>
                </c:pt>
                <c:pt idx="9">
                  <c:v>стебель</c:v>
                </c:pt>
                <c:pt idx="10">
                  <c:v>лист</c:v>
                </c:pt>
              </c:strCache>
            </c:strRef>
          </c:cat>
          <c:val>
            <c:numRef>
              <c:f>'III фикс'!$C$5:$M$5</c:f>
              <c:numCache>
                <c:formatCode>General</c:formatCode>
                <c:ptCount val="11"/>
                <c:pt idx="0">
                  <c:v>7.41</c:v>
                </c:pt>
                <c:pt idx="1">
                  <c:v>2.94</c:v>
                </c:pt>
                <c:pt idx="2">
                  <c:v>3.04</c:v>
                </c:pt>
                <c:pt idx="4">
                  <c:v>2.4499999999999997</c:v>
                </c:pt>
                <c:pt idx="5">
                  <c:v>1.7</c:v>
                </c:pt>
                <c:pt idx="6">
                  <c:v>1.86</c:v>
                </c:pt>
                <c:pt idx="8">
                  <c:v>0.19</c:v>
                </c:pt>
                <c:pt idx="9">
                  <c:v>0.30000000000000032</c:v>
                </c:pt>
                <c:pt idx="10">
                  <c:v>0.41000000000000031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ED2-4B8D-A3C0-C50BE9BFD277}"/>
            </c:ext>
          </c:extLst>
        </c:ser>
        <c:ser>
          <c:idx val="1"/>
          <c:order val="1"/>
          <c:tx>
            <c:strRef>
              <c:f>'III фикс'!$A$6:$B$6</c:f>
              <c:strCache>
                <c:ptCount val="2"/>
                <c:pt idx="0">
                  <c:v>1 мM</c:v>
                </c:pt>
              </c:strCache>
            </c:strRef>
          </c:tx>
          <c:spPr>
            <a:pattFill prst="pct50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errBars>
            <c:errBarType val="plus"/>
            <c:errValType val="cust"/>
            <c:plus>
              <c:numRef>
                <c:f>'III фикс'!$C$13:$M$13</c:f>
                <c:numCache>
                  <c:formatCode>General</c:formatCode>
                  <c:ptCount val="11"/>
                  <c:pt idx="0">
                    <c:v>5.9700000000000024</c:v>
                  </c:pt>
                  <c:pt idx="1">
                    <c:v>0.26</c:v>
                  </c:pt>
                  <c:pt idx="2">
                    <c:v>0.30000000000000032</c:v>
                  </c:pt>
                  <c:pt idx="4">
                    <c:v>14.2</c:v>
                  </c:pt>
                  <c:pt idx="5">
                    <c:v>3.3499999999999988</c:v>
                  </c:pt>
                  <c:pt idx="6">
                    <c:v>2.71</c:v>
                  </c:pt>
                  <c:pt idx="8">
                    <c:v>34.9</c:v>
                  </c:pt>
                  <c:pt idx="9">
                    <c:v>3.51</c:v>
                  </c:pt>
                  <c:pt idx="10">
                    <c:v>7.4700000000000024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'III фикс'!$C$4:$M$4</c:f>
              <c:strCache>
                <c:ptCount val="11"/>
                <c:pt idx="0">
                  <c:v>корень</c:v>
                </c:pt>
                <c:pt idx="1">
                  <c:v>стебель</c:v>
                </c:pt>
                <c:pt idx="2">
                  <c:v>лист</c:v>
                </c:pt>
                <c:pt idx="4">
                  <c:v>корень</c:v>
                </c:pt>
                <c:pt idx="5">
                  <c:v>стебель</c:v>
                </c:pt>
                <c:pt idx="6">
                  <c:v>лист</c:v>
                </c:pt>
                <c:pt idx="8">
                  <c:v>корень</c:v>
                </c:pt>
                <c:pt idx="9">
                  <c:v>стебель</c:v>
                </c:pt>
                <c:pt idx="10">
                  <c:v>лист</c:v>
                </c:pt>
              </c:strCache>
            </c:strRef>
          </c:cat>
          <c:val>
            <c:numRef>
              <c:f>'III фикс'!$C$6:$M$6</c:f>
              <c:numCache>
                <c:formatCode>General</c:formatCode>
                <c:ptCount val="11"/>
                <c:pt idx="0">
                  <c:v>21</c:v>
                </c:pt>
                <c:pt idx="1">
                  <c:v>3.19</c:v>
                </c:pt>
                <c:pt idx="2">
                  <c:v>3.79</c:v>
                </c:pt>
                <c:pt idx="4">
                  <c:v>31.6</c:v>
                </c:pt>
                <c:pt idx="5">
                  <c:v>11.2</c:v>
                </c:pt>
                <c:pt idx="6">
                  <c:v>13.4</c:v>
                </c:pt>
                <c:pt idx="8">
                  <c:v>46.6</c:v>
                </c:pt>
                <c:pt idx="9">
                  <c:v>6.6099999999999985</c:v>
                </c:pt>
                <c:pt idx="10">
                  <c:v>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ED2-4B8D-A3C0-C50BE9BFD277}"/>
            </c:ext>
          </c:extLst>
        </c:ser>
        <c:ser>
          <c:idx val="2"/>
          <c:order val="2"/>
          <c:tx>
            <c:strRef>
              <c:f>'III фикс'!$A$7:$B$7</c:f>
              <c:strCache>
                <c:ptCount val="2"/>
                <c:pt idx="0">
                  <c:v>5 мM</c:v>
                </c:pt>
              </c:strCache>
            </c:strRef>
          </c:tx>
          <c:spPr>
            <a:pattFill prst="pct75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errBars>
            <c:errBarType val="plus"/>
            <c:errValType val="cust"/>
            <c:plus>
              <c:numRef>
                <c:f>'III фикс'!$C$14:$M$14</c:f>
                <c:numCache>
                  <c:formatCode>General</c:formatCode>
                  <c:ptCount val="11"/>
                  <c:pt idx="0">
                    <c:v>5.9</c:v>
                  </c:pt>
                  <c:pt idx="1">
                    <c:v>0.45</c:v>
                  </c:pt>
                  <c:pt idx="2">
                    <c:v>0.51</c:v>
                  </c:pt>
                  <c:pt idx="4">
                    <c:v>20.9</c:v>
                  </c:pt>
                  <c:pt idx="5">
                    <c:v>3.84</c:v>
                  </c:pt>
                  <c:pt idx="6">
                    <c:v>7.29</c:v>
                  </c:pt>
                  <c:pt idx="8">
                    <c:v>49.4</c:v>
                  </c:pt>
                  <c:pt idx="9">
                    <c:v>6.96</c:v>
                  </c:pt>
                  <c:pt idx="10">
                    <c:v>22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'III фикс'!$C$4:$M$4</c:f>
              <c:strCache>
                <c:ptCount val="11"/>
                <c:pt idx="0">
                  <c:v>корень</c:v>
                </c:pt>
                <c:pt idx="1">
                  <c:v>стебель</c:v>
                </c:pt>
                <c:pt idx="2">
                  <c:v>лист</c:v>
                </c:pt>
                <c:pt idx="4">
                  <c:v>корень</c:v>
                </c:pt>
                <c:pt idx="5">
                  <c:v>стебель</c:v>
                </c:pt>
                <c:pt idx="6">
                  <c:v>лист</c:v>
                </c:pt>
                <c:pt idx="8">
                  <c:v>корень</c:v>
                </c:pt>
                <c:pt idx="9">
                  <c:v>стебель</c:v>
                </c:pt>
                <c:pt idx="10">
                  <c:v>лист</c:v>
                </c:pt>
              </c:strCache>
            </c:strRef>
          </c:cat>
          <c:val>
            <c:numRef>
              <c:f>'III фикс'!$C$7:$M$7</c:f>
              <c:numCache>
                <c:formatCode>General</c:formatCode>
                <c:ptCount val="11"/>
                <c:pt idx="0">
                  <c:v>38.200000000000003</c:v>
                </c:pt>
                <c:pt idx="1">
                  <c:v>3.3699999999999997</c:v>
                </c:pt>
                <c:pt idx="2">
                  <c:v>4.09</c:v>
                </c:pt>
                <c:pt idx="4">
                  <c:v>96.2</c:v>
                </c:pt>
                <c:pt idx="5">
                  <c:v>25</c:v>
                </c:pt>
                <c:pt idx="6">
                  <c:v>43.6</c:v>
                </c:pt>
                <c:pt idx="8">
                  <c:v>141</c:v>
                </c:pt>
                <c:pt idx="9">
                  <c:v>25.1</c:v>
                </c:pt>
                <c:pt idx="10">
                  <c:v>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ED2-4B8D-A3C0-C50BE9BFD277}"/>
            </c:ext>
          </c:extLst>
        </c:ser>
        <c:gapWidth val="219"/>
        <c:overlap val="-27"/>
        <c:axId val="105219200"/>
        <c:axId val="105220736"/>
      </c:barChart>
      <c:catAx>
        <c:axId val="10521920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05220736"/>
        <c:crosses val="autoZero"/>
        <c:auto val="1"/>
        <c:lblAlgn val="ctr"/>
        <c:lblOffset val="100"/>
      </c:catAx>
      <c:valAx>
        <c:axId val="10522073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05219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6172790901137331E-2"/>
          <c:y val="5.1504082822980482E-2"/>
          <c:w val="0.34881846019247675"/>
          <c:h val="7.3450714494021574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'С контролем'!$M$18</c:f>
              <c:strCache>
                <c:ptCount val="1"/>
                <c:pt idx="0">
                  <c:v>a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cat>
            <c:strRef>
              <c:f>'С контролем'!$N$17:$X$17</c:f>
              <c:strCache>
                <c:ptCount val="11"/>
                <c:pt idx="0">
                  <c:v> Cu</c:v>
                </c:pt>
                <c:pt idx="1">
                  <c:v> Ni</c:v>
                </c:pt>
                <c:pt idx="2">
                  <c:v> Cd</c:v>
                </c:pt>
                <c:pt idx="4">
                  <c:v>Cu 1мM </c:v>
                </c:pt>
                <c:pt idx="5">
                  <c:v>Ni  1мM </c:v>
                </c:pt>
                <c:pt idx="6">
                  <c:v>Cd 1мM </c:v>
                </c:pt>
                <c:pt idx="8">
                  <c:v>Cu 5мM </c:v>
                </c:pt>
                <c:pt idx="9">
                  <c:v> Ni 5мM</c:v>
                </c:pt>
                <c:pt idx="10">
                  <c:v>Cd 5мM </c:v>
                </c:pt>
              </c:strCache>
            </c:strRef>
          </c:cat>
          <c:val>
            <c:numRef>
              <c:f>'С контролем'!$N$18:$X$18</c:f>
              <c:numCache>
                <c:formatCode>General</c:formatCode>
                <c:ptCount val="11"/>
                <c:pt idx="0">
                  <c:v>0.55000000000000004</c:v>
                </c:pt>
                <c:pt idx="1">
                  <c:v>1</c:v>
                </c:pt>
                <c:pt idx="2">
                  <c:v>1.62</c:v>
                </c:pt>
                <c:pt idx="4">
                  <c:v>0.47000000000000008</c:v>
                </c:pt>
                <c:pt idx="5">
                  <c:v>0.82000000000000062</c:v>
                </c:pt>
                <c:pt idx="6">
                  <c:v>0.65000000000000091</c:v>
                </c:pt>
                <c:pt idx="8">
                  <c:v>0.63000000000000078</c:v>
                </c:pt>
                <c:pt idx="9">
                  <c:v>0.74000000000000066</c:v>
                </c:pt>
                <c:pt idx="10">
                  <c:v>0.43000000000000033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BA9-4434-ACB1-FD4F08AEF890}"/>
            </c:ext>
          </c:extLst>
        </c:ser>
        <c:ser>
          <c:idx val="1"/>
          <c:order val="1"/>
          <c:tx>
            <c:strRef>
              <c:f>'С контролем'!$M$19</c:f>
              <c:strCache>
                <c:ptCount val="1"/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'С контролем'!$N$17:$X$17</c:f>
              <c:strCache>
                <c:ptCount val="11"/>
                <c:pt idx="0">
                  <c:v> Cu</c:v>
                </c:pt>
                <c:pt idx="1">
                  <c:v> Ni</c:v>
                </c:pt>
                <c:pt idx="2">
                  <c:v> Cd</c:v>
                </c:pt>
                <c:pt idx="4">
                  <c:v>Cu 1мM </c:v>
                </c:pt>
                <c:pt idx="5">
                  <c:v>Ni  1мM </c:v>
                </c:pt>
                <c:pt idx="6">
                  <c:v>Cd 1мM </c:v>
                </c:pt>
                <c:pt idx="8">
                  <c:v>Cu 5мM </c:v>
                </c:pt>
                <c:pt idx="9">
                  <c:v> Ni 5мM</c:v>
                </c:pt>
                <c:pt idx="10">
                  <c:v>Cd 5мM </c:v>
                </c:pt>
              </c:strCache>
            </c:strRef>
          </c:cat>
          <c:val>
            <c:numRef>
              <c:f>'С контролем'!$N$19:$X$19</c:f>
              <c:numCache>
                <c:formatCode>General</c:formatCode>
                <c:ptCount val="11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BA9-4434-ACB1-FD4F08AEF890}"/>
            </c:ext>
          </c:extLst>
        </c:ser>
        <c:ser>
          <c:idx val="2"/>
          <c:order val="2"/>
          <c:tx>
            <c:strRef>
              <c:f>'С контролем'!$M$20</c:f>
              <c:strCache>
                <c:ptCount val="1"/>
                <c:pt idx="0">
                  <c:v>b</c:v>
                </c:pt>
              </c:strCache>
            </c:strRef>
          </c:tx>
          <c:spPr>
            <a:pattFill prst="pct60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cat>
            <c:strRef>
              <c:f>'С контролем'!$N$17:$X$17</c:f>
              <c:strCache>
                <c:ptCount val="11"/>
                <c:pt idx="0">
                  <c:v> Cu</c:v>
                </c:pt>
                <c:pt idx="1">
                  <c:v> Ni</c:v>
                </c:pt>
                <c:pt idx="2">
                  <c:v> Cd</c:v>
                </c:pt>
                <c:pt idx="4">
                  <c:v>Cu 1мM </c:v>
                </c:pt>
                <c:pt idx="5">
                  <c:v>Ni  1мM </c:v>
                </c:pt>
                <c:pt idx="6">
                  <c:v>Cd 1мM </c:v>
                </c:pt>
                <c:pt idx="8">
                  <c:v>Cu 5мM </c:v>
                </c:pt>
                <c:pt idx="9">
                  <c:v> Ni 5мM</c:v>
                </c:pt>
                <c:pt idx="10">
                  <c:v>Cd 5мM </c:v>
                </c:pt>
              </c:strCache>
            </c:strRef>
          </c:cat>
          <c:val>
            <c:numRef>
              <c:f>'С контролем'!$N$20:$X$20</c:f>
              <c:numCache>
                <c:formatCode>General</c:formatCode>
                <c:ptCount val="11"/>
                <c:pt idx="0">
                  <c:v>0.62000000000000066</c:v>
                </c:pt>
                <c:pt idx="1">
                  <c:v>0.47000000000000008</c:v>
                </c:pt>
                <c:pt idx="2">
                  <c:v>2.9299999999999997</c:v>
                </c:pt>
                <c:pt idx="4">
                  <c:v>0.31000000000000033</c:v>
                </c:pt>
                <c:pt idx="5">
                  <c:v>1.05</c:v>
                </c:pt>
                <c:pt idx="6">
                  <c:v>0.61000000000000065</c:v>
                </c:pt>
                <c:pt idx="8">
                  <c:v>0.21000000000000016</c:v>
                </c:pt>
                <c:pt idx="9">
                  <c:v>0.44</c:v>
                </c:pt>
                <c:pt idx="10">
                  <c:v>0.19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BA9-4434-ACB1-FD4F08AEF890}"/>
            </c:ext>
          </c:extLst>
        </c:ser>
        <c:ser>
          <c:idx val="3"/>
          <c:order val="3"/>
          <c:tx>
            <c:strRef>
              <c:f>'С контролем'!$M$21</c:f>
              <c:strCache>
                <c:ptCount val="1"/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'С контролем'!$N$17:$X$17</c:f>
              <c:strCache>
                <c:ptCount val="11"/>
                <c:pt idx="0">
                  <c:v> Cu</c:v>
                </c:pt>
                <c:pt idx="1">
                  <c:v> Ni</c:v>
                </c:pt>
                <c:pt idx="2">
                  <c:v> Cd</c:v>
                </c:pt>
                <c:pt idx="4">
                  <c:v>Cu 1мM </c:v>
                </c:pt>
                <c:pt idx="5">
                  <c:v>Ni  1мM </c:v>
                </c:pt>
                <c:pt idx="6">
                  <c:v>Cd 1мM </c:v>
                </c:pt>
                <c:pt idx="8">
                  <c:v>Cu 5мM </c:v>
                </c:pt>
                <c:pt idx="9">
                  <c:v> Ni 5мM</c:v>
                </c:pt>
                <c:pt idx="10">
                  <c:v>Cd 5мM </c:v>
                </c:pt>
              </c:strCache>
            </c:strRef>
          </c:cat>
          <c:val>
            <c:numRef>
              <c:f>'С контролем'!$N$21:$X$21</c:f>
              <c:numCache>
                <c:formatCode>General</c:formatCode>
                <c:ptCount val="11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BA9-4434-ACB1-FD4F08AEF890}"/>
            </c:ext>
          </c:extLst>
        </c:ser>
        <c:ser>
          <c:idx val="4"/>
          <c:order val="4"/>
          <c:tx>
            <c:strRef>
              <c:f>'С контролем'!$M$22</c:f>
              <c:strCache>
                <c:ptCount val="1"/>
                <c:pt idx="0">
                  <c:v>c</c:v>
                </c:pt>
              </c:strCache>
            </c:strRef>
          </c:tx>
          <c:spPr>
            <a:pattFill prst="pct75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cat>
            <c:strRef>
              <c:f>'С контролем'!$N$17:$X$17</c:f>
              <c:strCache>
                <c:ptCount val="11"/>
                <c:pt idx="0">
                  <c:v> Cu</c:v>
                </c:pt>
                <c:pt idx="1">
                  <c:v> Ni</c:v>
                </c:pt>
                <c:pt idx="2">
                  <c:v> Cd</c:v>
                </c:pt>
                <c:pt idx="4">
                  <c:v>Cu 1мM </c:v>
                </c:pt>
                <c:pt idx="5">
                  <c:v>Ni  1мM </c:v>
                </c:pt>
                <c:pt idx="6">
                  <c:v>Cd 1мM </c:v>
                </c:pt>
                <c:pt idx="8">
                  <c:v>Cu 5мM </c:v>
                </c:pt>
                <c:pt idx="9">
                  <c:v> Ni 5мM</c:v>
                </c:pt>
                <c:pt idx="10">
                  <c:v>Cd 5мM </c:v>
                </c:pt>
              </c:strCache>
            </c:strRef>
          </c:cat>
          <c:val>
            <c:numRef>
              <c:f>'С контролем'!$N$22:$X$22</c:f>
              <c:numCache>
                <c:formatCode>General</c:formatCode>
                <c:ptCount val="11"/>
                <c:pt idx="0">
                  <c:v>0.41000000000000031</c:v>
                </c:pt>
                <c:pt idx="1">
                  <c:v>0.76000000000000079</c:v>
                </c:pt>
                <c:pt idx="2">
                  <c:v>2.12</c:v>
                </c:pt>
                <c:pt idx="4">
                  <c:v>0.18000000000000016</c:v>
                </c:pt>
                <c:pt idx="5">
                  <c:v>0.42000000000000032</c:v>
                </c:pt>
                <c:pt idx="6">
                  <c:v>0.41000000000000031</c:v>
                </c:pt>
                <c:pt idx="8">
                  <c:v>0.11</c:v>
                </c:pt>
                <c:pt idx="9">
                  <c:v>0.45</c:v>
                </c:pt>
                <c:pt idx="10">
                  <c:v>0.60000000000000064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BA9-4434-ACB1-FD4F08AEF890}"/>
            </c:ext>
          </c:extLst>
        </c:ser>
        <c:gapWidth val="215"/>
        <c:overlap val="25"/>
        <c:axId val="105123840"/>
        <c:axId val="105125376"/>
      </c:barChart>
      <c:catAx>
        <c:axId val="10512384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05125376"/>
        <c:crosses val="autoZero"/>
        <c:auto val="1"/>
        <c:lblAlgn val="ctr"/>
        <c:lblOffset val="100"/>
      </c:catAx>
      <c:valAx>
        <c:axId val="105125376"/>
        <c:scaling>
          <c:orientation val="minMax"/>
          <c:max val="3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05123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79064829396325464"/>
          <c:y val="1.4467045785943379E-2"/>
          <c:w val="0.16048622047244118"/>
          <c:h val="8.360236220472457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1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 sz="10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0.69236</cdr:x>
      <cdr:y>0.38657</cdr:y>
    </cdr:from>
    <cdr:to>
      <cdr:x>0.73403</cdr:x>
      <cdr:y>0.45602</cdr:y>
    </cdr:to>
    <cdr:sp macro="" textlink="">
      <cdr:nvSpPr>
        <cdr:cNvPr id="2" name="TextBox 3"/>
        <cdr:cNvSpPr txBox="1"/>
      </cdr:nvSpPr>
      <cdr:spPr>
        <a:xfrm xmlns:a="http://schemas.openxmlformats.org/drawingml/2006/main" flipH="1">
          <a:off x="3165475" y="1060450"/>
          <a:ext cx="190499" cy="190500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1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0.8368</cdr:x>
      <cdr:y>0.13608</cdr:y>
    </cdr:from>
    <cdr:to>
      <cdr:x>0.87736</cdr:x>
      <cdr:y>0.19716</cdr:y>
    </cdr:to>
    <cdr:sp macro="" textlink="">
      <cdr:nvSpPr>
        <cdr:cNvPr id="2" name="TextBox 3"/>
        <cdr:cNvSpPr txBox="1"/>
      </cdr:nvSpPr>
      <cdr:spPr>
        <a:xfrm xmlns:a="http://schemas.openxmlformats.org/drawingml/2006/main">
          <a:off x="7193414" y="528170"/>
          <a:ext cx="348666" cy="237079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</a:p>
      </cdr:txBody>
    </cdr:sp>
  </cdr:relSizeAnchor>
  <cdr:relSizeAnchor xmlns:cdr="http://schemas.openxmlformats.org/drawingml/2006/chartDrawing">
    <cdr:from>
      <cdr:x>0.81835</cdr:x>
      <cdr:y>0.50532</cdr:y>
    </cdr:from>
    <cdr:to>
      <cdr:x>0.82584</cdr:x>
      <cdr:y>0.58411</cdr:y>
    </cdr:to>
    <cdr:sp macro="" textlink="">
      <cdr:nvSpPr>
        <cdr:cNvPr id="3" name="TextBox 3"/>
        <cdr:cNvSpPr txBox="1"/>
      </cdr:nvSpPr>
      <cdr:spPr>
        <a:xfrm xmlns:a="http://schemas.openxmlformats.org/drawingml/2006/main">
          <a:off x="7034758" y="1961352"/>
          <a:ext cx="64386" cy="305819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</a:p>
      </cdr:txBody>
    </cdr:sp>
  </cdr:relSizeAnchor>
  <cdr:relSizeAnchor xmlns:cdr="http://schemas.openxmlformats.org/drawingml/2006/chartDrawing">
    <cdr:from>
      <cdr:x>0.79438</cdr:x>
      <cdr:y>0.36243</cdr:y>
    </cdr:from>
    <cdr:to>
      <cdr:x>0.80187</cdr:x>
      <cdr:y>0.37182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850130" y="1764030"/>
          <a:ext cx="45719" cy="45719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</a:p>
      </cdr:txBody>
    </cdr:sp>
  </cdr:relSizeAnchor>
  <cdr:relSizeAnchor xmlns:cdr="http://schemas.openxmlformats.org/drawingml/2006/chartDrawing">
    <cdr:from>
      <cdr:x>0.28672</cdr:x>
      <cdr:y>0.37587</cdr:y>
    </cdr:from>
    <cdr:to>
      <cdr:x>0.29204</cdr:x>
      <cdr:y>0.40313</cdr:y>
    </cdr:to>
    <cdr:sp macro="" textlink="">
      <cdr:nvSpPr>
        <cdr:cNvPr id="5" name="TextBox 3"/>
        <cdr:cNvSpPr txBox="1"/>
      </cdr:nvSpPr>
      <cdr:spPr>
        <a:xfrm xmlns:a="http://schemas.openxmlformats.org/drawingml/2006/main" flipH="1" flipV="1">
          <a:off x="2464748" y="1458912"/>
          <a:ext cx="45719" cy="10581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0.41111</cdr:x>
      <cdr:y>0.61574</cdr:y>
    </cdr:from>
    <cdr:to>
      <cdr:x>0.44236</cdr:x>
      <cdr:y>0.66435</cdr:y>
    </cdr:to>
    <cdr:sp macro="" textlink="">
      <cdr:nvSpPr>
        <cdr:cNvPr id="18" name="TextBox 1"/>
        <cdr:cNvSpPr txBox="1"/>
      </cdr:nvSpPr>
      <cdr:spPr>
        <a:xfrm xmlns:a="http://schemas.openxmlformats.org/drawingml/2006/main">
          <a:off x="1879600" y="1689100"/>
          <a:ext cx="142875" cy="1333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/>
            <a:t>*</a:t>
          </a:r>
        </a:p>
      </cdr:txBody>
    </cdr:sp>
  </cdr:relSizeAnchor>
  <cdr:relSizeAnchor xmlns:cdr="http://schemas.openxmlformats.org/drawingml/2006/chartDrawing">
    <cdr:from>
      <cdr:x>0.42986</cdr:x>
      <cdr:y>0.26505</cdr:y>
    </cdr:from>
    <cdr:to>
      <cdr:x>0.46111</cdr:x>
      <cdr:y>0.31366</cdr:y>
    </cdr:to>
    <cdr:sp macro="" textlink="">
      <cdr:nvSpPr>
        <cdr:cNvPr id="19" name="TextBox 1"/>
        <cdr:cNvSpPr txBox="1"/>
      </cdr:nvSpPr>
      <cdr:spPr>
        <a:xfrm xmlns:a="http://schemas.openxmlformats.org/drawingml/2006/main">
          <a:off x="1965325" y="727075"/>
          <a:ext cx="142875" cy="1333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/>
            <a:t>*</a:t>
          </a:r>
        </a:p>
      </cdr:txBody>
    </cdr:sp>
  </cdr:relSizeAnchor>
  <cdr:relSizeAnchor xmlns:cdr="http://schemas.openxmlformats.org/drawingml/2006/chartDrawing">
    <cdr:from>
      <cdr:x>0.49236</cdr:x>
      <cdr:y>0.62963</cdr:y>
    </cdr:from>
    <cdr:to>
      <cdr:x>0.52361</cdr:x>
      <cdr:y>0.67824</cdr:y>
    </cdr:to>
    <cdr:sp macro="" textlink="">
      <cdr:nvSpPr>
        <cdr:cNvPr id="20" name="TextBox 1"/>
        <cdr:cNvSpPr txBox="1"/>
      </cdr:nvSpPr>
      <cdr:spPr>
        <a:xfrm xmlns:a="http://schemas.openxmlformats.org/drawingml/2006/main">
          <a:off x="2251075" y="1727200"/>
          <a:ext cx="142875" cy="1333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/>
            <a:t>*</a:t>
          </a:r>
        </a:p>
      </cdr:txBody>
    </cdr:sp>
  </cdr:relSizeAnchor>
  <cdr:relSizeAnchor xmlns:cdr="http://schemas.openxmlformats.org/drawingml/2006/chartDrawing">
    <cdr:from>
      <cdr:x>0.51111</cdr:x>
      <cdr:y>0.40741</cdr:y>
    </cdr:from>
    <cdr:to>
      <cdr:x>0.54236</cdr:x>
      <cdr:y>0.45602</cdr:y>
    </cdr:to>
    <cdr:sp macro="" textlink="">
      <cdr:nvSpPr>
        <cdr:cNvPr id="21" name="TextBox 1"/>
        <cdr:cNvSpPr txBox="1"/>
      </cdr:nvSpPr>
      <cdr:spPr>
        <a:xfrm xmlns:a="http://schemas.openxmlformats.org/drawingml/2006/main">
          <a:off x="2336800" y="1117600"/>
          <a:ext cx="142875" cy="1333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/>
            <a:t>*</a:t>
          </a:r>
        </a:p>
      </cdr:txBody>
    </cdr:sp>
  </cdr:relSizeAnchor>
  <cdr:relSizeAnchor xmlns:cdr="http://schemas.openxmlformats.org/drawingml/2006/chartDrawing">
    <cdr:from>
      <cdr:x>0.59653</cdr:x>
      <cdr:y>0.43519</cdr:y>
    </cdr:from>
    <cdr:to>
      <cdr:x>0.62778</cdr:x>
      <cdr:y>0.4838</cdr:y>
    </cdr:to>
    <cdr:sp macro="" textlink="">
      <cdr:nvSpPr>
        <cdr:cNvPr id="22" name="TextBox 1"/>
        <cdr:cNvSpPr txBox="1"/>
      </cdr:nvSpPr>
      <cdr:spPr>
        <a:xfrm xmlns:a="http://schemas.openxmlformats.org/drawingml/2006/main">
          <a:off x="2727325" y="1193800"/>
          <a:ext cx="142875" cy="1333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/>
            <a:t>*</a:t>
          </a:r>
        </a:p>
      </cdr:txBody>
    </cdr:sp>
  </cdr:relSizeAnchor>
  <cdr:relSizeAnchor xmlns:cdr="http://schemas.openxmlformats.org/drawingml/2006/chartDrawing">
    <cdr:from>
      <cdr:x>0.73819</cdr:x>
      <cdr:y>0.45602</cdr:y>
    </cdr:from>
    <cdr:to>
      <cdr:x>0.76944</cdr:x>
      <cdr:y>0.50463</cdr:y>
    </cdr:to>
    <cdr:sp macro="" textlink="">
      <cdr:nvSpPr>
        <cdr:cNvPr id="23" name="TextBox 1"/>
        <cdr:cNvSpPr txBox="1"/>
      </cdr:nvSpPr>
      <cdr:spPr>
        <a:xfrm xmlns:a="http://schemas.openxmlformats.org/drawingml/2006/main">
          <a:off x="3375025" y="1250950"/>
          <a:ext cx="142875" cy="1333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/>
            <a:t>*</a:t>
          </a:r>
        </a:p>
      </cdr:txBody>
    </cdr:sp>
  </cdr:relSizeAnchor>
  <cdr:relSizeAnchor xmlns:cdr="http://schemas.openxmlformats.org/drawingml/2006/chartDrawing">
    <cdr:from>
      <cdr:x>0.75903</cdr:x>
      <cdr:y>0</cdr:y>
    </cdr:from>
    <cdr:to>
      <cdr:x>0.79028</cdr:x>
      <cdr:y>0.04861</cdr:y>
    </cdr:to>
    <cdr:sp macro="" textlink="">
      <cdr:nvSpPr>
        <cdr:cNvPr id="24" name="TextBox 1"/>
        <cdr:cNvSpPr txBox="1"/>
      </cdr:nvSpPr>
      <cdr:spPr>
        <a:xfrm xmlns:a="http://schemas.openxmlformats.org/drawingml/2006/main">
          <a:off x="3470275" y="0"/>
          <a:ext cx="142875" cy="1333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/>
            <a:t>*</a:t>
          </a:r>
        </a:p>
      </cdr:txBody>
    </cdr:sp>
  </cdr:relSizeAnchor>
  <cdr:relSizeAnchor xmlns:cdr="http://schemas.openxmlformats.org/drawingml/2006/chartDrawing">
    <cdr:from>
      <cdr:x>0.82153</cdr:x>
      <cdr:y>0.64699</cdr:y>
    </cdr:from>
    <cdr:to>
      <cdr:x>0.85278</cdr:x>
      <cdr:y>0.6956</cdr:y>
    </cdr:to>
    <cdr:sp macro="" textlink="">
      <cdr:nvSpPr>
        <cdr:cNvPr id="25" name="TextBox 1"/>
        <cdr:cNvSpPr txBox="1"/>
      </cdr:nvSpPr>
      <cdr:spPr>
        <a:xfrm xmlns:a="http://schemas.openxmlformats.org/drawingml/2006/main">
          <a:off x="3756025" y="1774825"/>
          <a:ext cx="142875" cy="1333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/>
            <a:t>*</a:t>
          </a:r>
        </a:p>
      </cdr:txBody>
    </cdr:sp>
  </cdr:relSizeAnchor>
  <cdr:relSizeAnchor xmlns:cdr="http://schemas.openxmlformats.org/drawingml/2006/chartDrawing">
    <cdr:from>
      <cdr:x>0.84236</cdr:x>
      <cdr:y>0.46296</cdr:y>
    </cdr:from>
    <cdr:to>
      <cdr:x>0.87361</cdr:x>
      <cdr:y>0.51157</cdr:y>
    </cdr:to>
    <cdr:sp macro="" textlink="">
      <cdr:nvSpPr>
        <cdr:cNvPr id="26" name="TextBox 1"/>
        <cdr:cNvSpPr txBox="1"/>
      </cdr:nvSpPr>
      <cdr:spPr>
        <a:xfrm xmlns:a="http://schemas.openxmlformats.org/drawingml/2006/main">
          <a:off x="3851275" y="1270000"/>
          <a:ext cx="142875" cy="1333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/>
            <a:t>*</a:t>
          </a:r>
        </a:p>
      </cdr:txBody>
    </cdr:sp>
  </cdr:relSizeAnchor>
  <cdr:relSizeAnchor xmlns:cdr="http://schemas.openxmlformats.org/drawingml/2006/chartDrawing">
    <cdr:from>
      <cdr:x>0.90486</cdr:x>
      <cdr:y>0.58796</cdr:y>
    </cdr:from>
    <cdr:to>
      <cdr:x>0.93611</cdr:x>
      <cdr:y>0.63657</cdr:y>
    </cdr:to>
    <cdr:sp macro="" textlink="">
      <cdr:nvSpPr>
        <cdr:cNvPr id="27" name="TextBox 1"/>
        <cdr:cNvSpPr txBox="1"/>
      </cdr:nvSpPr>
      <cdr:spPr>
        <a:xfrm xmlns:a="http://schemas.openxmlformats.org/drawingml/2006/main">
          <a:off x="4137025" y="1612900"/>
          <a:ext cx="142875" cy="1333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/>
            <a:t>*</a:t>
          </a:r>
        </a:p>
      </cdr:txBody>
    </cdr:sp>
  </cdr:relSizeAnchor>
  <cdr:relSizeAnchor xmlns:cdr="http://schemas.openxmlformats.org/drawingml/2006/chartDrawing">
    <cdr:from>
      <cdr:x>0.92361</cdr:x>
      <cdr:y>0.44907</cdr:y>
    </cdr:from>
    <cdr:to>
      <cdr:x>0.95486</cdr:x>
      <cdr:y>0.49768</cdr:y>
    </cdr:to>
    <cdr:sp macro="" textlink="">
      <cdr:nvSpPr>
        <cdr:cNvPr id="28" name="TextBox 1"/>
        <cdr:cNvSpPr txBox="1"/>
      </cdr:nvSpPr>
      <cdr:spPr>
        <a:xfrm xmlns:a="http://schemas.openxmlformats.org/drawingml/2006/main">
          <a:off x="4222750" y="1231900"/>
          <a:ext cx="142875" cy="1333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/>
            <a:t>*</a:t>
          </a:r>
        </a:p>
      </cdr:txBody>
    </cdr:sp>
  </cdr:relSizeAnchor>
  <cdr:relSizeAnchor xmlns:cdr="http://schemas.openxmlformats.org/drawingml/2006/chartDrawing">
    <cdr:from>
      <cdr:x>0.10278</cdr:x>
      <cdr:y>0.88657</cdr:y>
    </cdr:from>
    <cdr:to>
      <cdr:x>0.94653</cdr:x>
      <cdr:y>0.95949</cdr:y>
    </cdr:to>
    <cdr:sp macro="" textlink="">
      <cdr:nvSpPr>
        <cdr:cNvPr id="29" name="TextBox 6"/>
        <cdr:cNvSpPr txBox="1"/>
      </cdr:nvSpPr>
      <cdr:spPr>
        <a:xfrm xmlns:a="http://schemas.openxmlformats.org/drawingml/2006/main">
          <a:off x="469900" y="2432050"/>
          <a:ext cx="3857625" cy="200025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900">
              <a:latin typeface="Times New Roman" panose="02020603050405020304" pitchFamily="18" charset="0"/>
              <a:cs typeface="Times New Roman" panose="02020603050405020304" pitchFamily="18" charset="0"/>
            </a:rPr>
            <a:t>        </a:t>
          </a:r>
          <a:r>
            <a:rPr lang="en-US" sz="1100">
              <a:latin typeface="Times New Roman" panose="02020603050405020304" pitchFamily="18" charset="0"/>
              <a:cs typeface="Times New Roman" panose="02020603050405020304" pitchFamily="18" charset="0"/>
            </a:rPr>
            <a:t>Cu                                       Ni                                     </a:t>
          </a:r>
          <a:r>
            <a:rPr lang="ru-RU" sz="11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100">
              <a:latin typeface="Times New Roman" panose="02020603050405020304" pitchFamily="18" charset="0"/>
              <a:cs typeface="Times New Roman" panose="02020603050405020304" pitchFamily="18" charset="0"/>
            </a:rPr>
            <a:t> Cd</a:t>
          </a:r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0.05208</cdr:x>
      <cdr:y>0.89063</cdr:y>
    </cdr:from>
    <cdr:to>
      <cdr:x>0.97083</cdr:x>
      <cdr:y>0.97743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38125" y="2443163"/>
          <a:ext cx="4200525" cy="2381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0.06458</cdr:x>
      <cdr:y>0.87326</cdr:y>
    </cdr:from>
    <cdr:to>
      <cdr:x>0.95625</cdr:x>
      <cdr:y>0.9566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95275" y="2395538"/>
          <a:ext cx="40767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>
              <a:latin typeface="Times New Roman" panose="02020603050405020304" pitchFamily="18" charset="0"/>
              <a:cs typeface="Times New Roman" panose="02020603050405020304" pitchFamily="18" charset="0"/>
            </a:rPr>
            <a:t> Cu                                                  Ni                                      Cd</a:t>
          </a:r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0.41319</cdr:x>
      <cdr:y>0.62963</cdr:y>
    </cdr:from>
    <cdr:to>
      <cdr:x>0.44861</cdr:x>
      <cdr:y>0.68866</cdr:y>
    </cdr:to>
    <cdr:sp macro="" textlink="">
      <cdr:nvSpPr>
        <cdr:cNvPr id="10" name="TextBox 3"/>
        <cdr:cNvSpPr txBox="1"/>
      </cdr:nvSpPr>
      <cdr:spPr>
        <a:xfrm xmlns:a="http://schemas.openxmlformats.org/drawingml/2006/main">
          <a:off x="1889125" y="1727200"/>
          <a:ext cx="161940" cy="161931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/>
            <a:t>*</a:t>
          </a:r>
        </a:p>
      </cdr:txBody>
    </cdr:sp>
  </cdr:relSizeAnchor>
  <cdr:relSizeAnchor xmlns:cdr="http://schemas.openxmlformats.org/drawingml/2006/chartDrawing">
    <cdr:from>
      <cdr:x>0.43403</cdr:x>
      <cdr:y>0.23727</cdr:y>
    </cdr:from>
    <cdr:to>
      <cdr:x>0.46945</cdr:x>
      <cdr:y>0.2963</cdr:y>
    </cdr:to>
    <cdr:sp macro="" textlink="">
      <cdr:nvSpPr>
        <cdr:cNvPr id="11" name="TextBox 3"/>
        <cdr:cNvSpPr txBox="1"/>
      </cdr:nvSpPr>
      <cdr:spPr>
        <a:xfrm xmlns:a="http://schemas.openxmlformats.org/drawingml/2006/main">
          <a:off x="1984375" y="650875"/>
          <a:ext cx="161940" cy="161931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/>
            <a:t>*</a:t>
          </a:r>
        </a:p>
      </cdr:txBody>
    </cdr:sp>
  </cdr:relSizeAnchor>
  <cdr:relSizeAnchor xmlns:cdr="http://schemas.openxmlformats.org/drawingml/2006/chartDrawing">
    <cdr:from>
      <cdr:x>0.49444</cdr:x>
      <cdr:y>0.65741</cdr:y>
    </cdr:from>
    <cdr:to>
      <cdr:x>0.52986</cdr:x>
      <cdr:y>0.71644</cdr:y>
    </cdr:to>
    <cdr:sp macro="" textlink="">
      <cdr:nvSpPr>
        <cdr:cNvPr id="12" name="TextBox 3"/>
        <cdr:cNvSpPr txBox="1"/>
      </cdr:nvSpPr>
      <cdr:spPr>
        <a:xfrm xmlns:a="http://schemas.openxmlformats.org/drawingml/2006/main">
          <a:off x="2260600" y="1803400"/>
          <a:ext cx="161940" cy="161931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/>
            <a:t>*</a:t>
          </a:r>
        </a:p>
      </cdr:txBody>
    </cdr:sp>
  </cdr:relSizeAnchor>
  <cdr:relSizeAnchor xmlns:cdr="http://schemas.openxmlformats.org/drawingml/2006/chartDrawing">
    <cdr:from>
      <cdr:x>0.51528</cdr:x>
      <cdr:y>0.60532</cdr:y>
    </cdr:from>
    <cdr:to>
      <cdr:x>0.5507</cdr:x>
      <cdr:y>0.66435</cdr:y>
    </cdr:to>
    <cdr:sp macro="" textlink="">
      <cdr:nvSpPr>
        <cdr:cNvPr id="13" name="TextBox 3"/>
        <cdr:cNvSpPr txBox="1"/>
      </cdr:nvSpPr>
      <cdr:spPr>
        <a:xfrm xmlns:a="http://schemas.openxmlformats.org/drawingml/2006/main">
          <a:off x="2355850" y="1660525"/>
          <a:ext cx="161940" cy="161931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/>
            <a:t>*</a:t>
          </a:r>
        </a:p>
      </cdr:txBody>
    </cdr:sp>
  </cdr:relSizeAnchor>
  <cdr:relSizeAnchor xmlns:cdr="http://schemas.openxmlformats.org/drawingml/2006/chartDrawing">
    <cdr:from>
      <cdr:x>0.57361</cdr:x>
      <cdr:y>0.64352</cdr:y>
    </cdr:from>
    <cdr:to>
      <cdr:x>0.60903</cdr:x>
      <cdr:y>0.70255</cdr:y>
    </cdr:to>
    <cdr:sp macro="" textlink="">
      <cdr:nvSpPr>
        <cdr:cNvPr id="14" name="TextBox 3"/>
        <cdr:cNvSpPr txBox="1"/>
      </cdr:nvSpPr>
      <cdr:spPr>
        <a:xfrm xmlns:a="http://schemas.openxmlformats.org/drawingml/2006/main">
          <a:off x="2622550" y="1765300"/>
          <a:ext cx="161940" cy="161931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/>
            <a:t>*</a:t>
          </a:r>
        </a:p>
      </cdr:txBody>
    </cdr:sp>
  </cdr:relSizeAnchor>
  <cdr:relSizeAnchor xmlns:cdr="http://schemas.openxmlformats.org/drawingml/2006/chartDrawing">
    <cdr:from>
      <cdr:x>0.59236</cdr:x>
      <cdr:y>0.56019</cdr:y>
    </cdr:from>
    <cdr:to>
      <cdr:x>0.62778</cdr:x>
      <cdr:y>0.61922</cdr:y>
    </cdr:to>
    <cdr:sp macro="" textlink="">
      <cdr:nvSpPr>
        <cdr:cNvPr id="15" name="TextBox 3"/>
        <cdr:cNvSpPr txBox="1"/>
      </cdr:nvSpPr>
      <cdr:spPr>
        <a:xfrm xmlns:a="http://schemas.openxmlformats.org/drawingml/2006/main">
          <a:off x="2708275" y="1536700"/>
          <a:ext cx="161940" cy="161931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/>
            <a:t>*</a:t>
          </a:r>
        </a:p>
      </cdr:txBody>
    </cdr:sp>
  </cdr:relSizeAnchor>
  <cdr:relSizeAnchor xmlns:cdr="http://schemas.openxmlformats.org/drawingml/2006/chartDrawing">
    <cdr:from>
      <cdr:x>0.73819</cdr:x>
      <cdr:y>0.52894</cdr:y>
    </cdr:from>
    <cdr:to>
      <cdr:x>0.77361</cdr:x>
      <cdr:y>0.58797</cdr:y>
    </cdr:to>
    <cdr:sp macro="" textlink="">
      <cdr:nvSpPr>
        <cdr:cNvPr id="16" name="TextBox 3"/>
        <cdr:cNvSpPr txBox="1"/>
      </cdr:nvSpPr>
      <cdr:spPr>
        <a:xfrm xmlns:a="http://schemas.openxmlformats.org/drawingml/2006/main">
          <a:off x="3375025" y="1450975"/>
          <a:ext cx="161940" cy="161931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/>
            <a:t>*</a:t>
          </a:r>
        </a:p>
      </cdr:txBody>
    </cdr:sp>
  </cdr:relSizeAnchor>
  <cdr:relSizeAnchor xmlns:cdr="http://schemas.openxmlformats.org/drawingml/2006/chartDrawing">
    <cdr:from>
      <cdr:x>0.75694</cdr:x>
      <cdr:y>0.05324</cdr:y>
    </cdr:from>
    <cdr:to>
      <cdr:x>0.79236</cdr:x>
      <cdr:y>0.11227</cdr:y>
    </cdr:to>
    <cdr:sp macro="" textlink="">
      <cdr:nvSpPr>
        <cdr:cNvPr id="17" name="TextBox 3"/>
        <cdr:cNvSpPr txBox="1"/>
      </cdr:nvSpPr>
      <cdr:spPr>
        <a:xfrm xmlns:a="http://schemas.openxmlformats.org/drawingml/2006/main">
          <a:off x="3460750" y="146050"/>
          <a:ext cx="161940" cy="161931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/>
            <a:t>*</a:t>
          </a:r>
        </a:p>
      </cdr:txBody>
    </cdr:sp>
  </cdr:relSizeAnchor>
  <cdr:relSizeAnchor xmlns:cdr="http://schemas.openxmlformats.org/drawingml/2006/chartDrawing">
    <cdr:from>
      <cdr:x>0.83819</cdr:x>
      <cdr:y>0.50116</cdr:y>
    </cdr:from>
    <cdr:to>
      <cdr:x>0.87361</cdr:x>
      <cdr:y>0.56019</cdr:y>
    </cdr:to>
    <cdr:sp macro="" textlink="">
      <cdr:nvSpPr>
        <cdr:cNvPr id="18" name="TextBox 3"/>
        <cdr:cNvSpPr txBox="1"/>
      </cdr:nvSpPr>
      <cdr:spPr>
        <a:xfrm xmlns:a="http://schemas.openxmlformats.org/drawingml/2006/main">
          <a:off x="3832225" y="1374775"/>
          <a:ext cx="161940" cy="161931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/>
            <a:t>*</a:t>
          </a:r>
        </a:p>
      </cdr:txBody>
    </cdr:sp>
  </cdr:relSizeAnchor>
  <cdr:relSizeAnchor xmlns:cdr="http://schemas.openxmlformats.org/drawingml/2006/chartDrawing">
    <cdr:from>
      <cdr:x>0.90278</cdr:x>
      <cdr:y>0.60185</cdr:y>
    </cdr:from>
    <cdr:to>
      <cdr:x>0.9382</cdr:x>
      <cdr:y>0.66088</cdr:y>
    </cdr:to>
    <cdr:sp macro="" textlink="">
      <cdr:nvSpPr>
        <cdr:cNvPr id="19" name="TextBox 3"/>
        <cdr:cNvSpPr txBox="1"/>
      </cdr:nvSpPr>
      <cdr:spPr>
        <a:xfrm xmlns:a="http://schemas.openxmlformats.org/drawingml/2006/main">
          <a:off x="4127500" y="1651000"/>
          <a:ext cx="161940" cy="161931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/>
            <a:t>*</a:t>
          </a:r>
        </a:p>
      </cdr:txBody>
    </cdr:sp>
  </cdr:relSizeAnchor>
  <cdr:relSizeAnchor xmlns:cdr="http://schemas.openxmlformats.org/drawingml/2006/chartDrawing">
    <cdr:from>
      <cdr:x>0.91944</cdr:x>
      <cdr:y>0.6088</cdr:y>
    </cdr:from>
    <cdr:to>
      <cdr:x>0.95486</cdr:x>
      <cdr:y>0.66783</cdr:y>
    </cdr:to>
    <cdr:sp macro="" textlink="">
      <cdr:nvSpPr>
        <cdr:cNvPr id="20" name="TextBox 3"/>
        <cdr:cNvSpPr txBox="1"/>
      </cdr:nvSpPr>
      <cdr:spPr>
        <a:xfrm xmlns:a="http://schemas.openxmlformats.org/drawingml/2006/main">
          <a:off x="4203700" y="1670050"/>
          <a:ext cx="161940" cy="161931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/>
            <a:t>*</a:t>
          </a:r>
        </a:p>
      </cdr:txBody>
    </cdr:sp>
  </cdr:relSizeAnchor>
  <cdr:relSizeAnchor xmlns:cdr="http://schemas.openxmlformats.org/drawingml/2006/chartDrawing">
    <cdr:from>
      <cdr:x>0.90069</cdr:x>
      <cdr:y>0.60185</cdr:y>
    </cdr:from>
    <cdr:to>
      <cdr:x>0.93611</cdr:x>
      <cdr:y>0.66088</cdr:y>
    </cdr:to>
    <cdr:sp macro="" textlink="">
      <cdr:nvSpPr>
        <cdr:cNvPr id="21" name="TextBox 3"/>
        <cdr:cNvSpPr txBox="1"/>
      </cdr:nvSpPr>
      <cdr:spPr>
        <a:xfrm xmlns:a="http://schemas.openxmlformats.org/drawingml/2006/main">
          <a:off x="4117975" y="1651000"/>
          <a:ext cx="161940" cy="161931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/>
            <a:t>*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0.11319</cdr:x>
      <cdr:y>0.54977</cdr:y>
    </cdr:from>
    <cdr:to>
      <cdr:x>0.14652</cdr:x>
      <cdr:y>0.60185</cdr:y>
    </cdr:to>
    <cdr:sp macro="" textlink="">
      <cdr:nvSpPr>
        <cdr:cNvPr id="3" name="TextBox 3"/>
        <cdr:cNvSpPr txBox="1"/>
      </cdr:nvSpPr>
      <cdr:spPr>
        <a:xfrm xmlns:a="http://schemas.openxmlformats.org/drawingml/2006/main">
          <a:off x="517525" y="1508125"/>
          <a:ext cx="152385" cy="142866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/>
            <a:t>*</a:t>
          </a:r>
        </a:p>
      </cdr:txBody>
    </cdr:sp>
  </cdr:relSizeAnchor>
  <cdr:relSizeAnchor xmlns:cdr="http://schemas.openxmlformats.org/drawingml/2006/chartDrawing">
    <cdr:from>
      <cdr:x>0.41528</cdr:x>
      <cdr:y>0.5463</cdr:y>
    </cdr:from>
    <cdr:to>
      <cdr:x>0.44861</cdr:x>
      <cdr:y>0.59838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898650" y="1498600"/>
          <a:ext cx="152385" cy="142866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/>
            <a:t>*</a:t>
          </a:r>
        </a:p>
      </cdr:txBody>
    </cdr:sp>
  </cdr:relSizeAnchor>
  <cdr:relSizeAnchor xmlns:cdr="http://schemas.openxmlformats.org/drawingml/2006/chartDrawing">
    <cdr:from>
      <cdr:x>0.43611</cdr:x>
      <cdr:y>0.27546</cdr:y>
    </cdr:from>
    <cdr:to>
      <cdr:x>0.46944</cdr:x>
      <cdr:y>0.32754</cdr:y>
    </cdr:to>
    <cdr:sp macro="" textlink="">
      <cdr:nvSpPr>
        <cdr:cNvPr id="5" name="TextBox 3"/>
        <cdr:cNvSpPr txBox="1"/>
      </cdr:nvSpPr>
      <cdr:spPr>
        <a:xfrm xmlns:a="http://schemas.openxmlformats.org/drawingml/2006/main">
          <a:off x="1993900" y="755650"/>
          <a:ext cx="152385" cy="142866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/>
            <a:t>*</a:t>
          </a:r>
        </a:p>
      </cdr:txBody>
    </cdr:sp>
  </cdr:relSizeAnchor>
  <cdr:relSizeAnchor xmlns:cdr="http://schemas.openxmlformats.org/drawingml/2006/chartDrawing">
    <cdr:from>
      <cdr:x>0.49861</cdr:x>
      <cdr:y>0.6713</cdr:y>
    </cdr:from>
    <cdr:to>
      <cdr:x>0.53194</cdr:x>
      <cdr:y>0.72338</cdr:y>
    </cdr:to>
    <cdr:sp macro="" textlink="">
      <cdr:nvSpPr>
        <cdr:cNvPr id="6" name="TextBox 3"/>
        <cdr:cNvSpPr txBox="1"/>
      </cdr:nvSpPr>
      <cdr:spPr>
        <a:xfrm xmlns:a="http://schemas.openxmlformats.org/drawingml/2006/main">
          <a:off x="2279650" y="1841500"/>
          <a:ext cx="152385" cy="142866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/>
            <a:t>*</a:t>
          </a:r>
        </a:p>
      </cdr:txBody>
    </cdr:sp>
  </cdr:relSizeAnchor>
  <cdr:relSizeAnchor xmlns:cdr="http://schemas.openxmlformats.org/drawingml/2006/chartDrawing">
    <cdr:from>
      <cdr:x>0.51944</cdr:x>
      <cdr:y>0.6088</cdr:y>
    </cdr:from>
    <cdr:to>
      <cdr:x>0.55277</cdr:x>
      <cdr:y>0.66088</cdr:y>
    </cdr:to>
    <cdr:sp macro="" textlink="">
      <cdr:nvSpPr>
        <cdr:cNvPr id="7" name="TextBox 3"/>
        <cdr:cNvSpPr txBox="1"/>
      </cdr:nvSpPr>
      <cdr:spPr>
        <a:xfrm xmlns:a="http://schemas.openxmlformats.org/drawingml/2006/main">
          <a:off x="2374900" y="1670050"/>
          <a:ext cx="152385" cy="142866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/>
            <a:t>*</a:t>
          </a:r>
        </a:p>
      </cdr:txBody>
    </cdr:sp>
  </cdr:relSizeAnchor>
  <cdr:relSizeAnchor xmlns:cdr="http://schemas.openxmlformats.org/drawingml/2006/chartDrawing">
    <cdr:from>
      <cdr:x>0.57778</cdr:x>
      <cdr:y>0.65741</cdr:y>
    </cdr:from>
    <cdr:to>
      <cdr:x>0.61111</cdr:x>
      <cdr:y>0.70949</cdr:y>
    </cdr:to>
    <cdr:sp macro="" textlink="">
      <cdr:nvSpPr>
        <cdr:cNvPr id="8" name="TextBox 3"/>
        <cdr:cNvSpPr txBox="1"/>
      </cdr:nvSpPr>
      <cdr:spPr>
        <a:xfrm xmlns:a="http://schemas.openxmlformats.org/drawingml/2006/main">
          <a:off x="2641600" y="1803400"/>
          <a:ext cx="152385" cy="142866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/>
            <a:t>*</a:t>
          </a:r>
        </a:p>
      </cdr:txBody>
    </cdr:sp>
  </cdr:relSizeAnchor>
  <cdr:relSizeAnchor xmlns:cdr="http://schemas.openxmlformats.org/drawingml/2006/chartDrawing">
    <cdr:from>
      <cdr:x>0.59861</cdr:x>
      <cdr:y>0.52199</cdr:y>
    </cdr:from>
    <cdr:to>
      <cdr:x>0.63194</cdr:x>
      <cdr:y>0.57407</cdr:y>
    </cdr:to>
    <cdr:sp macro="" textlink="">
      <cdr:nvSpPr>
        <cdr:cNvPr id="9" name="TextBox 3"/>
        <cdr:cNvSpPr txBox="1"/>
      </cdr:nvSpPr>
      <cdr:spPr>
        <a:xfrm xmlns:a="http://schemas.openxmlformats.org/drawingml/2006/main">
          <a:off x="2736850" y="1431925"/>
          <a:ext cx="152385" cy="142866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/>
            <a:t>*</a:t>
          </a:r>
        </a:p>
      </cdr:txBody>
    </cdr:sp>
  </cdr:relSizeAnchor>
  <cdr:relSizeAnchor xmlns:cdr="http://schemas.openxmlformats.org/drawingml/2006/chartDrawing">
    <cdr:from>
      <cdr:x>0.73611</cdr:x>
      <cdr:y>0.41088</cdr:y>
    </cdr:from>
    <cdr:to>
      <cdr:x>0.76944</cdr:x>
      <cdr:y>0.46296</cdr:y>
    </cdr:to>
    <cdr:sp macro="" textlink="">
      <cdr:nvSpPr>
        <cdr:cNvPr id="10" name="TextBox 3"/>
        <cdr:cNvSpPr txBox="1"/>
      </cdr:nvSpPr>
      <cdr:spPr>
        <a:xfrm xmlns:a="http://schemas.openxmlformats.org/drawingml/2006/main">
          <a:off x="3365500" y="1127125"/>
          <a:ext cx="152385" cy="142866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/>
            <a:t>*</a:t>
          </a:r>
        </a:p>
      </cdr:txBody>
    </cdr:sp>
  </cdr:relSizeAnchor>
  <cdr:relSizeAnchor xmlns:cdr="http://schemas.openxmlformats.org/drawingml/2006/chartDrawing">
    <cdr:from>
      <cdr:x>0.75694</cdr:x>
      <cdr:y>0.02199</cdr:y>
    </cdr:from>
    <cdr:to>
      <cdr:x>0.79027</cdr:x>
      <cdr:y>0.07407</cdr:y>
    </cdr:to>
    <cdr:sp macro="" textlink="">
      <cdr:nvSpPr>
        <cdr:cNvPr id="11" name="TextBox 3"/>
        <cdr:cNvSpPr txBox="1"/>
      </cdr:nvSpPr>
      <cdr:spPr>
        <a:xfrm xmlns:a="http://schemas.openxmlformats.org/drawingml/2006/main">
          <a:off x="3460750" y="60325"/>
          <a:ext cx="152385" cy="142866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/>
            <a:t>*</a:t>
          </a:r>
        </a:p>
      </cdr:txBody>
    </cdr:sp>
  </cdr:relSizeAnchor>
  <cdr:relSizeAnchor xmlns:cdr="http://schemas.openxmlformats.org/drawingml/2006/chartDrawing">
    <cdr:from>
      <cdr:x>0.84028</cdr:x>
      <cdr:y>0.59838</cdr:y>
    </cdr:from>
    <cdr:to>
      <cdr:x>0.87361</cdr:x>
      <cdr:y>0.65046</cdr:y>
    </cdr:to>
    <cdr:sp macro="" textlink="">
      <cdr:nvSpPr>
        <cdr:cNvPr id="12" name="TextBox 3"/>
        <cdr:cNvSpPr txBox="1"/>
      </cdr:nvSpPr>
      <cdr:spPr>
        <a:xfrm xmlns:a="http://schemas.openxmlformats.org/drawingml/2006/main">
          <a:off x="3841750" y="1641475"/>
          <a:ext cx="152385" cy="142866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/>
            <a:t>*</a:t>
          </a:r>
        </a:p>
      </cdr:txBody>
    </cdr:sp>
  </cdr:relSizeAnchor>
  <cdr:relSizeAnchor xmlns:cdr="http://schemas.openxmlformats.org/drawingml/2006/chartDrawing">
    <cdr:from>
      <cdr:x>0.90069</cdr:x>
      <cdr:y>0.62616</cdr:y>
    </cdr:from>
    <cdr:to>
      <cdr:x>0.93402</cdr:x>
      <cdr:y>0.67824</cdr:y>
    </cdr:to>
    <cdr:sp macro="" textlink="">
      <cdr:nvSpPr>
        <cdr:cNvPr id="13" name="TextBox 3"/>
        <cdr:cNvSpPr txBox="1"/>
      </cdr:nvSpPr>
      <cdr:spPr>
        <a:xfrm xmlns:a="http://schemas.openxmlformats.org/drawingml/2006/main">
          <a:off x="4117975" y="1717675"/>
          <a:ext cx="152385" cy="142866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/>
            <a:t>*</a:t>
          </a:r>
        </a:p>
      </cdr:txBody>
    </cdr:sp>
  </cdr:relSizeAnchor>
  <cdr:relSizeAnchor xmlns:cdr="http://schemas.openxmlformats.org/drawingml/2006/chartDrawing">
    <cdr:from>
      <cdr:x>0.91944</cdr:x>
      <cdr:y>0.3206</cdr:y>
    </cdr:from>
    <cdr:to>
      <cdr:x>0.95277</cdr:x>
      <cdr:y>0.37268</cdr:y>
    </cdr:to>
    <cdr:sp macro="" textlink="">
      <cdr:nvSpPr>
        <cdr:cNvPr id="14" name="TextBox 3"/>
        <cdr:cNvSpPr txBox="1"/>
      </cdr:nvSpPr>
      <cdr:spPr>
        <a:xfrm xmlns:a="http://schemas.openxmlformats.org/drawingml/2006/main">
          <a:off x="4203700" y="879475"/>
          <a:ext cx="152385" cy="142866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/>
            <a:t>*</a:t>
          </a:r>
        </a:p>
      </cdr:txBody>
    </cdr:sp>
  </cdr:relSizeAnchor>
  <cdr:relSizeAnchor xmlns:cdr="http://schemas.openxmlformats.org/drawingml/2006/chartDrawing">
    <cdr:from>
      <cdr:x>0.03611</cdr:x>
      <cdr:y>0.89236</cdr:y>
    </cdr:from>
    <cdr:to>
      <cdr:x>0.95486</cdr:x>
      <cdr:y>0.99653</cdr:y>
    </cdr:to>
    <cdr:sp macro="" textlink="">
      <cdr:nvSpPr>
        <cdr:cNvPr id="15" name="TextBox 2"/>
        <cdr:cNvSpPr txBox="1"/>
      </cdr:nvSpPr>
      <cdr:spPr>
        <a:xfrm xmlns:a="http://schemas.openxmlformats.org/drawingml/2006/main">
          <a:off x="165100" y="2447925"/>
          <a:ext cx="4200525" cy="285750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Cu                                        Ni                                      Cd</a:t>
          </a:r>
          <a:endParaRPr lang="ru-RU" sz="11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0.14742</cdr:x>
      <cdr:y>0.84712</cdr:y>
    </cdr:from>
    <cdr:to>
      <cdr:x>0.34928</cdr:x>
      <cdr:y>0.91379</cdr:y>
    </cdr:to>
    <cdr:sp macro="" textlink="">
      <cdr:nvSpPr>
        <cdr:cNvPr id="2" name="TextBox 5"/>
        <cdr:cNvSpPr txBox="1"/>
      </cdr:nvSpPr>
      <cdr:spPr>
        <a:xfrm xmlns:a="http://schemas.openxmlformats.org/drawingml/2006/main">
          <a:off x="838829" y="3264635"/>
          <a:ext cx="1148668" cy="256939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>
              <a:latin typeface="Times New Roman" panose="02020603050405020304" pitchFamily="18" charset="0"/>
              <a:cs typeface="Times New Roman" panose="02020603050405020304" pitchFamily="18" charset="0"/>
            </a:rPr>
            <a:t>Контроль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5" name="Straight Connector 31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26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30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8"/>
            <p:cNvSpPr/>
            <p:nvPr/>
          </p:nvSpPr>
          <p:spPr>
            <a:xfrm rot="10800000">
              <a:off x="0" y="-528"/>
              <a:ext cx="842963" cy="5666225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3A102-84E2-44C4-8C1C-36A74039B997}" type="datetimeFigureOut">
              <a:rPr lang="en-US"/>
              <a:pPr>
                <a:defRPr/>
              </a:pPr>
              <a:t>6/22/2022</a:t>
            </a:fld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89C90-5CC8-49F3-A21D-5CFC2E0D48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7B24E-CFB1-48B9-A246-E584B03E52BA}" type="datetimeFigureOut">
              <a:rPr lang="en-US"/>
              <a:pPr>
                <a:defRPr/>
              </a:pPr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A249B-84D6-477A-9BD1-55D73C1621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9"/>
          <p:cNvSpPr txBox="1"/>
          <p:nvPr/>
        </p:nvSpPr>
        <p:spPr>
          <a:xfrm>
            <a:off x="541338" y="79057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6" name="TextBox 21"/>
          <p:cNvSpPr txBox="1"/>
          <p:nvPr/>
        </p:nvSpPr>
        <p:spPr>
          <a:xfrm>
            <a:off x="8893175" y="28860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BD0A0-A9A2-4833-80DC-1DED8F550442}" type="datetimeFigureOut">
              <a:rPr lang="en-US"/>
              <a:pPr>
                <a:defRPr/>
              </a:pPr>
              <a:t>6/22/2022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A20E1-7FBD-403D-9F59-9A3B546366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60AE5-F640-44DB-925C-835AA9EEFB09}" type="datetimeFigureOut">
              <a:rPr lang="en-US"/>
              <a:pPr>
                <a:defRPr/>
              </a:pPr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A478B-3F3D-4D9C-AF1F-F2A5387995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/>
          <p:nvPr/>
        </p:nvSpPr>
        <p:spPr>
          <a:xfrm>
            <a:off x="541338" y="79057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6" name="TextBox 24"/>
          <p:cNvSpPr txBox="1"/>
          <p:nvPr/>
        </p:nvSpPr>
        <p:spPr>
          <a:xfrm>
            <a:off x="8893175" y="28860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06E36-9900-4E0E-B8DB-A4CA6E78777C}" type="datetimeFigureOut">
              <a:rPr lang="en-US"/>
              <a:pPr>
                <a:defRPr/>
              </a:pPr>
              <a:t>6/22/2022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18E6A-5278-4C5D-898D-F7D616A81F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AAC35-6A1B-41D7-8112-EF4C7DBC8B8B}" type="datetimeFigureOut">
              <a:rPr lang="en-US"/>
              <a:pPr>
                <a:defRPr/>
              </a:pPr>
              <a:t>6/22/2022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6D79C-91A1-404B-91F8-8BFC3D78A0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B898A-C8AA-420B-905F-743A37A12D5B}" type="datetimeFigureOut">
              <a:rPr lang="en-US"/>
              <a:pPr>
                <a:defRPr/>
              </a:pPr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C0FCD-65F6-40E8-A6EC-70CC12A09E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E3321-9655-4DD4-AB44-C373C50B7B61}" type="datetimeFigureOut">
              <a:rPr lang="en-US"/>
              <a:pPr>
                <a:defRPr/>
              </a:pPr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1C406-BE38-4A76-BC73-5E28EF0973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77863" y="609600"/>
            <a:ext cx="8596312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77863" y="2160588"/>
            <a:ext cx="4221162" cy="1863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51425" y="2160588"/>
            <a:ext cx="4222750" cy="1863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77863" y="4176713"/>
            <a:ext cx="4221162" cy="1865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1425" y="4176713"/>
            <a:ext cx="4222750" cy="1865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9D9D8-C300-4DD4-B06B-FD89416E6997}" type="datetimeFigureOut">
              <a:rPr lang="en-US"/>
              <a:pPr>
                <a:defRPr/>
              </a:pPr>
              <a:t>6/22/2022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5A843-554D-45AF-9B63-70F143B336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058CA-8FF3-49E4-AF5E-A12EC4F059BA}" type="datetimeFigureOut">
              <a:rPr lang="en-US"/>
              <a:pPr>
                <a:defRPr/>
              </a:pPr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D738F-8138-4A3E-BC7D-5439126167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DE5F1-B731-4F9B-A6BF-9092983362A0}" type="datetimeFigureOut">
              <a:rPr lang="en-US"/>
              <a:pPr>
                <a:defRPr/>
              </a:pPr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0DFD0-0007-40C8-9902-E89D20863E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55B3E-4582-4E92-8604-2D56A6041890}" type="datetimeFigureOut">
              <a:rPr lang="en-US"/>
              <a:pPr>
                <a:defRPr/>
              </a:pPr>
              <a:t>6/22/2022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0D6F1-4D47-4B5E-85AE-AA98CD72C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66596-3E08-4306-9DF4-04FB46EEE175}" type="datetimeFigureOut">
              <a:rPr lang="en-US"/>
              <a:pPr>
                <a:defRPr/>
              </a:pPr>
              <a:t>6/22/2022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EFB54-32AA-4BE1-997A-8AE69F9F0D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14F23-14B0-4853-A31A-3F3DEC154F5E}" type="datetimeFigureOut">
              <a:rPr lang="en-US"/>
              <a:pPr>
                <a:defRPr/>
              </a:pPr>
              <a:t>6/22/2022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B9F00-1D3D-4288-8746-BF247A2CA5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799F1-F354-453A-B245-BB66AD9BACC5}" type="datetimeFigureOut">
              <a:rPr lang="en-US"/>
              <a:pPr>
                <a:defRPr/>
              </a:pPr>
              <a:t>6/22/2022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25C3B-6401-415F-9605-187E5D61EC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A7253-B423-4004-B936-422C39BC96FA}" type="datetimeFigureOut">
              <a:rPr lang="en-US"/>
              <a:pPr>
                <a:defRPr/>
              </a:pPr>
              <a:t>6/22/2022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BAF6A-6D5C-45F4-9CE9-0D1CBCE51F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6B7B5-A40F-4BAE-9D5E-4FD3B8B13AA0}" type="datetimeFigureOut">
              <a:rPr lang="en-US"/>
              <a:pPr>
                <a:defRPr/>
              </a:pPr>
              <a:t>6/22/2022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352F6-2C65-4D3A-A190-A9173D43C2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77863" y="609600"/>
            <a:ext cx="8596312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863" y="2160588"/>
            <a:ext cx="8596312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9911064-75B8-4736-BBBC-78033E40340B}" type="datetimeFigureOut">
              <a:rPr lang="en-US"/>
              <a:pPr>
                <a:defRPr/>
              </a:pPr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720D3F2-074F-4F1E-88CF-B8A805E875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7" r:id="rId11"/>
    <p:sldLayoutId id="2147483661" r:id="rId12"/>
    <p:sldLayoutId id="2147483668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ctrTitle"/>
          </p:nvPr>
        </p:nvSpPr>
        <p:spPr>
          <a:xfrm>
            <a:off x="1506538" y="1662113"/>
            <a:ext cx="7767637" cy="1646237"/>
          </a:xfrm>
        </p:spPr>
        <p:txBody>
          <a:bodyPr/>
          <a:lstStyle/>
          <a:p>
            <a:pPr algn="ctr" eaLnBrk="1" hangingPunct="1"/>
            <a:r>
              <a:rPr lang="ru-RU" sz="3200" b="1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Особенности аккумуляции потенциально токсичных элементов и </a:t>
            </a:r>
            <a:br>
              <a:rPr lang="ru-RU" sz="3200" b="1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</a:br>
            <a:r>
              <a:rPr lang="ru-RU" sz="3200" b="1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фиторемедиационный потенциал  </a:t>
            </a:r>
            <a:r>
              <a:rPr lang="en-US" sz="3200" b="1" i="1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Betula pubesces</a:t>
            </a:r>
            <a:endParaRPr lang="ru-RU" sz="3200" b="1" smtClean="0">
              <a:solidFill>
                <a:srgbClr val="0066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945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6538" y="3965575"/>
            <a:ext cx="7767637" cy="1096963"/>
          </a:xfrm>
        </p:spPr>
        <p:txBody>
          <a:bodyPr/>
          <a:lstStyle/>
          <a:p>
            <a:pPr algn="ctr" eaLnBrk="1" hangingPunct="1"/>
            <a:r>
              <a:rPr lang="ru-RU" sz="1600" b="1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И.В. Дроздова, И.Б. Калимова, Н.В. Алексеева-Попова, А.И. Беляева</a:t>
            </a:r>
          </a:p>
          <a:p>
            <a:pPr algn="ctr" eaLnBrk="1" hangingPunct="1"/>
            <a:r>
              <a:rPr lang="ru-RU" sz="1600" b="1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 Ботанический институт им. В.Л. Комарова РАН, г. Санкт-Петербург</a:t>
            </a:r>
          </a:p>
          <a:p>
            <a:pPr algn="ctr" eaLnBrk="1" hangingPunct="1"/>
            <a:r>
              <a:rPr lang="en-US" sz="1600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e</a:t>
            </a:r>
            <a:r>
              <a:rPr lang="ru-RU" sz="1600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en-US" sz="1600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mail</a:t>
            </a:r>
            <a:r>
              <a:rPr lang="ru-RU" sz="1600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: </a:t>
            </a:r>
            <a:r>
              <a:rPr lang="en-US" sz="1600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idrozdova</a:t>
            </a:r>
            <a:r>
              <a:rPr lang="ru-RU" sz="1600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@</a:t>
            </a:r>
            <a:r>
              <a:rPr lang="en-US" sz="1600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binran</a:t>
            </a:r>
            <a:r>
              <a:rPr lang="ru-RU" sz="1600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.</a:t>
            </a:r>
            <a:r>
              <a:rPr lang="en-US" sz="1600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ru</a:t>
            </a:r>
            <a:endParaRPr lang="ru-RU" sz="1600" smtClean="0">
              <a:solidFill>
                <a:srgbClr val="0080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Прямоугольник 2"/>
          <p:cNvSpPr>
            <a:spLocks noChangeArrowheads="1"/>
          </p:cNvSpPr>
          <p:nvPr/>
        </p:nvSpPr>
        <p:spPr bwMode="auto">
          <a:xfrm>
            <a:off x="247650" y="1135063"/>
            <a:ext cx="9486900" cy="502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Полученные нами результаты позволяют сделать вывод об относительно высокой устойчивости сеянцев </a:t>
            </a:r>
            <a:r>
              <a:rPr lang="en-US" i="1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B</a:t>
            </a:r>
            <a:r>
              <a:rPr lang="ru-RU" i="1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. </a:t>
            </a:r>
            <a:r>
              <a:rPr lang="en-US" i="1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pubescens </a:t>
            </a:r>
            <a:r>
              <a:rPr lang="ru-RU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к действию повышенных концентраций </a:t>
            </a:r>
            <a:r>
              <a:rPr lang="en-US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Cu</a:t>
            </a:r>
            <a:r>
              <a:rPr lang="ru-RU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en-US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Ni</a:t>
            </a:r>
            <a:r>
              <a:rPr lang="ru-RU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 и </a:t>
            </a:r>
            <a:r>
              <a:rPr lang="en-US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Cd</a:t>
            </a:r>
            <a:r>
              <a:rPr lang="ru-RU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. Для </a:t>
            </a:r>
            <a:r>
              <a:rPr lang="en-US" i="1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B</a:t>
            </a:r>
            <a:r>
              <a:rPr lang="ru-RU" i="1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. </a:t>
            </a:r>
            <a:r>
              <a:rPr lang="en-US" i="1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pubescens </a:t>
            </a:r>
            <a:r>
              <a:rPr lang="ru-RU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характерна способность к транслокации достаточно больших концентраций </a:t>
            </a:r>
            <a:r>
              <a:rPr lang="en-US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Ni</a:t>
            </a:r>
            <a:r>
              <a:rPr lang="ru-RU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 и </a:t>
            </a:r>
            <a:r>
              <a:rPr lang="en-US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Cd</a:t>
            </a:r>
            <a:r>
              <a:rPr lang="ru-RU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 в листья, а также возможность поддерживать существенно не отличающуюся от контроля биомассу во время всего эксперимента, даже при избытке такого токсичного металла, как </a:t>
            </a:r>
            <a:r>
              <a:rPr lang="en-US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Cd</a:t>
            </a:r>
            <a:r>
              <a:rPr lang="ru-RU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. Влияние изученных концентраций тяжелых металлов на содержание фотосинтетических пигментов зависело от дозы вносимого элемента. Однако, несмотря на количественные изменения в содержании пигментов, соотношение хлорофилл </a:t>
            </a:r>
            <a:r>
              <a:rPr lang="en-US" i="1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a</a:t>
            </a:r>
            <a:r>
              <a:rPr lang="ru-RU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/хлорофилл </a:t>
            </a:r>
            <a:r>
              <a:rPr lang="en-US" i="1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b</a:t>
            </a:r>
            <a:r>
              <a:rPr lang="ru-RU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 сохранялось на стабильном уровне с небольшими колебаниями. В сочетании с высокой семенной продуктивностью и эдификаторными свойствами это делает данный вид перспективным для использования в области фиторемедиации почв, загрязненных тяжелыми металлами.</a:t>
            </a:r>
          </a:p>
        </p:txBody>
      </p:sp>
      <p:sp>
        <p:nvSpPr>
          <p:cNvPr id="28674" name="TextBox 3"/>
          <p:cNvSpPr txBox="1">
            <a:spLocks noChangeArrowheads="1"/>
          </p:cNvSpPr>
          <p:nvPr/>
        </p:nvSpPr>
        <p:spPr bwMode="auto">
          <a:xfrm>
            <a:off x="247650" y="638175"/>
            <a:ext cx="3486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Заключение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IMG-27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7563" y="0"/>
            <a:ext cx="5143500" cy="6858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008563" y="939800"/>
            <a:ext cx="5953125" cy="247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ru-RU" sz="4800" b="1">
                <a:solidFill>
                  <a:srgbClr val="1F3C0C"/>
                </a:solidFill>
                <a:latin typeface="Tahoma" pitchFamily="34" charset="0"/>
                <a:cs typeface="Tahoma" pitchFamily="34" charset="0"/>
              </a:rPr>
              <a:t>Спасибо </a:t>
            </a:r>
          </a:p>
          <a:p>
            <a:pPr algn="ctr"/>
            <a:r>
              <a:rPr lang="ru-RU" sz="4800" b="1">
                <a:solidFill>
                  <a:srgbClr val="1F3C0C"/>
                </a:solidFill>
                <a:latin typeface="Tahoma" pitchFamily="34" charset="0"/>
                <a:cs typeface="Tahoma" pitchFamily="34" charset="0"/>
              </a:rPr>
              <a:t>за </a:t>
            </a:r>
          </a:p>
          <a:p>
            <a:pPr algn="ctr"/>
            <a:r>
              <a:rPr lang="ru-RU" sz="4800" b="1">
                <a:solidFill>
                  <a:srgbClr val="1F3C0C"/>
                </a:solidFill>
                <a:latin typeface="Tahoma" pitchFamily="34" charset="0"/>
                <a:cs typeface="Tahoma" pitchFamily="34" charset="0"/>
              </a:rPr>
              <a:t>внимание!</a:t>
            </a:r>
            <a:r>
              <a:rPr lang="ru-RU" sz="6000" b="1">
                <a:solidFill>
                  <a:srgbClr val="1F3C0C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4800" b="1">
                <a:solidFill>
                  <a:srgbClr val="2A5010"/>
                </a:solidFill>
                <a:latin typeface="Tahoma" pitchFamily="34" charset="0"/>
                <a:cs typeface="Tahoma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Прямоугольник 2"/>
          <p:cNvSpPr>
            <a:spLocks noChangeArrowheads="1"/>
          </p:cNvSpPr>
          <p:nvPr/>
        </p:nvSpPr>
        <p:spPr bwMode="auto">
          <a:xfrm>
            <a:off x="1209675" y="1747838"/>
            <a:ext cx="7715250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>
                <a:solidFill>
                  <a:srgbClr val="3F7819"/>
                </a:solidFill>
                <a:cs typeface="Tahoma" pitchFamily="34" charset="0"/>
              </a:rPr>
              <a:t>В условиях лабораторного опыта и</a:t>
            </a:r>
            <a:r>
              <a:rPr lang="ru-RU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зучали</a:t>
            </a:r>
            <a:r>
              <a:rPr lang="ru-RU">
                <a:solidFill>
                  <a:srgbClr val="3F7819"/>
                </a:solidFill>
                <a:cs typeface="Tahoma" pitchFamily="34" charset="0"/>
              </a:rPr>
              <a:t> </a:t>
            </a:r>
            <a:r>
              <a:rPr lang="ru-RU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действие меди, никеля и кадмия (1 и 5 мМ) на ряд показателей сеянцев березы пушистой (</a:t>
            </a:r>
            <a:r>
              <a:rPr lang="en-US" i="1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Betula pubescens</a:t>
            </a:r>
            <a:r>
              <a:rPr lang="en-US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 Ehrh</a:t>
            </a:r>
            <a:r>
              <a:rPr lang="ru-RU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.) : </a:t>
            </a:r>
          </a:p>
          <a:p>
            <a:endParaRPr lang="ru-RU">
              <a:solidFill>
                <a:srgbClr val="3F7819"/>
              </a:solidFill>
              <a:latin typeface="Tahoma" pitchFamily="34" charset="0"/>
              <a:cs typeface="Tahom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 накопление биомассы </a:t>
            </a:r>
          </a:p>
          <a:p>
            <a:pPr>
              <a:buFont typeface="Wingdings" pitchFamily="2" charset="2"/>
              <a:buChar char="§"/>
            </a:pPr>
            <a:endParaRPr lang="ru-RU">
              <a:solidFill>
                <a:srgbClr val="3F7819"/>
              </a:solidFill>
              <a:latin typeface="Tahoma" pitchFamily="34" charset="0"/>
              <a:cs typeface="Tahom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 аккумуляцию физиологически необходимых элементов</a:t>
            </a:r>
          </a:p>
          <a:p>
            <a:r>
              <a:rPr lang="ru-RU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ru-RU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 содержание основных фотосинтетических пигментов</a:t>
            </a:r>
          </a:p>
        </p:txBody>
      </p:sp>
      <p:sp>
        <p:nvSpPr>
          <p:cNvPr id="20482" name="TextBox 3"/>
          <p:cNvSpPr txBox="1">
            <a:spLocks noChangeArrowheads="1"/>
          </p:cNvSpPr>
          <p:nvPr/>
        </p:nvSpPr>
        <p:spPr bwMode="auto">
          <a:xfrm>
            <a:off x="1209675" y="981075"/>
            <a:ext cx="34766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Цель исследования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2400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2400" b="1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Содержание сухой биомассы органов </a:t>
            </a:r>
            <a:br>
              <a:rPr lang="ru-RU" sz="2400" b="1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</a:br>
            <a:r>
              <a:rPr lang="ru-RU" sz="2400" b="1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сеянцев </a:t>
            </a:r>
            <a:r>
              <a:rPr lang="en-US" sz="2400" b="1" i="1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Betula pubescens</a:t>
            </a:r>
            <a:r>
              <a:rPr lang="en-US" sz="2400" b="1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2400" b="1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на конец эксперимента</a:t>
            </a:r>
            <a:r>
              <a:rPr lang="ru-RU" sz="2400" b="1" smtClean="0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2400" b="1" smtClean="0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</a:br>
            <a:endParaRPr lang="ru-RU" sz="2400" b="1" smtClean="0">
              <a:solidFill>
                <a:srgbClr val="3F7819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677863" y="2160588"/>
          <a:ext cx="8596312" cy="388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507" name="TextBox 4"/>
          <p:cNvSpPr txBox="1">
            <a:spLocks noChangeArrowheads="1"/>
          </p:cNvSpPr>
          <p:nvPr/>
        </p:nvSpPr>
        <p:spPr bwMode="auto">
          <a:xfrm>
            <a:off x="1020763" y="5753100"/>
            <a:ext cx="60785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по горизонтали</a:t>
            </a:r>
            <a:r>
              <a:rPr lang="ru-RU" sz="1600" b="1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 – варианты опыта</a:t>
            </a:r>
          </a:p>
          <a:p>
            <a:r>
              <a:rPr lang="ru-RU" sz="1600" b="1" i="1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по вертикали</a:t>
            </a:r>
            <a:r>
              <a:rPr lang="ru-RU" sz="1600" b="1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 – масса, г/растение </a:t>
            </a:r>
          </a:p>
          <a:p>
            <a:endParaRPr lang="ru-RU" sz="1600">
              <a:solidFill>
                <a:srgbClr val="3F7819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3200" smtClean="0"/>
              <a:t> </a:t>
            </a:r>
            <a:r>
              <a:rPr lang="ru-RU" sz="2400" b="1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Относительное содержание воды в органах сеянцев </a:t>
            </a:r>
            <a:r>
              <a:rPr lang="en-US" sz="2400" b="1" i="1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Betula pubescens</a:t>
            </a:r>
            <a:r>
              <a:rPr lang="en-US" sz="2400" b="1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2400" b="1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на конец эксперимента</a:t>
            </a:r>
            <a:br>
              <a:rPr lang="ru-RU" sz="2400" b="1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</a:br>
            <a:endParaRPr lang="ru-RU" sz="2400" b="1" smtClean="0">
              <a:solidFill>
                <a:srgbClr val="006600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677863" y="2160588"/>
          <a:ext cx="8596312" cy="388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531" name="TextBox 5"/>
          <p:cNvSpPr txBox="1">
            <a:spLocks noChangeArrowheads="1"/>
          </p:cNvSpPr>
          <p:nvPr/>
        </p:nvSpPr>
        <p:spPr bwMode="auto">
          <a:xfrm>
            <a:off x="982663" y="5743575"/>
            <a:ext cx="59039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по горизонтали</a:t>
            </a:r>
            <a:r>
              <a:rPr lang="ru-RU" sz="1600" b="1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 – варианты опыта</a:t>
            </a:r>
          </a:p>
          <a:p>
            <a:r>
              <a:rPr lang="ru-RU" sz="1600" b="1" i="1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по вертикали</a:t>
            </a:r>
            <a:r>
              <a:rPr lang="ru-RU" sz="1600" b="1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 –содержание воды, 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>
          <a:xfrm>
            <a:off x="696913" y="-85725"/>
            <a:ext cx="8596312" cy="1320800"/>
          </a:xfrm>
        </p:spPr>
        <p:txBody>
          <a:bodyPr/>
          <a:lstStyle/>
          <a:p>
            <a:pPr algn="ctr" eaLnBrk="1" hangingPunct="1"/>
            <a:r>
              <a:rPr lang="ru-RU" sz="2400" b="1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Содержание </a:t>
            </a:r>
            <a:r>
              <a:rPr lang="en-US" sz="2400" b="1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Cu</a:t>
            </a:r>
            <a:r>
              <a:rPr lang="ru-RU" sz="2400" b="1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en-US" sz="2400" b="1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Ni </a:t>
            </a:r>
            <a:r>
              <a:rPr lang="ru-RU" sz="2400" b="1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и </a:t>
            </a:r>
            <a:r>
              <a:rPr lang="en-US" sz="2400" b="1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Cd </a:t>
            </a:r>
            <a:r>
              <a:rPr lang="ru-RU" sz="2400" b="1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в органах сеянцев </a:t>
            </a:r>
            <a:br>
              <a:rPr lang="ru-RU" sz="2400" b="1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</a:br>
            <a:r>
              <a:rPr lang="en-US" sz="2400" b="1" i="1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Betula pubescens</a:t>
            </a:r>
            <a:r>
              <a:rPr lang="en-US" sz="2400" b="1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2400" b="1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на 3-и (</a:t>
            </a:r>
            <a:r>
              <a:rPr lang="en-US" sz="2400" b="1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a</a:t>
            </a:r>
            <a:r>
              <a:rPr lang="ru-RU" sz="2400" b="1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), 7-е (</a:t>
            </a:r>
            <a:r>
              <a:rPr lang="en-US" sz="2400" b="1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b</a:t>
            </a:r>
            <a:r>
              <a:rPr lang="ru-RU" sz="2400" b="1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) и 10-е (</a:t>
            </a:r>
            <a:r>
              <a:rPr lang="en-US" sz="2400" b="1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c</a:t>
            </a:r>
            <a:r>
              <a:rPr lang="ru-RU" sz="2400" b="1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) сутки экспозиции на металлах</a:t>
            </a:r>
            <a:r>
              <a:rPr lang="ru-RU" sz="2400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2400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</a:br>
            <a:endParaRPr lang="ru-RU" sz="2400" smtClean="0">
              <a:solidFill>
                <a:srgbClr val="008000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336993" y="99377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/>
          <p:nvPr/>
        </p:nvGraphicFramePr>
        <p:xfrm>
          <a:off x="4994718" y="99377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2701752" y="357084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557" name="TextBox 5"/>
          <p:cNvSpPr txBox="1">
            <a:spLocks noChangeArrowheads="1"/>
          </p:cNvSpPr>
          <p:nvPr/>
        </p:nvSpPr>
        <p:spPr bwMode="auto">
          <a:xfrm>
            <a:off x="2163763" y="6191250"/>
            <a:ext cx="77803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 по горизонтали </a:t>
            </a:r>
            <a:r>
              <a:rPr lang="ru-RU" sz="1600" b="1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– органы растений, варианты опыта</a:t>
            </a:r>
          </a:p>
          <a:p>
            <a:r>
              <a:rPr lang="ru-RU" sz="1600" b="1" i="1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 по вертикали </a:t>
            </a:r>
            <a:r>
              <a:rPr lang="ru-RU" sz="1600" b="1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– средняя концентрация металла, мг/кг</a:t>
            </a:r>
          </a:p>
          <a:p>
            <a:endParaRPr lang="ru-RU" sz="1600" b="1">
              <a:solidFill>
                <a:srgbClr val="3F7819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974725"/>
            <a:ext cx="3159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ru-RU" sz="2000" dirty="0"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51975" y="1050925"/>
            <a:ext cx="2921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lang="ru-RU" sz="2000" dirty="0">
              <a:latin typeface="+mn-lt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59025" y="3570288"/>
            <a:ext cx="2413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lang="ru-RU" sz="20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639763" y="228600"/>
            <a:ext cx="8596312" cy="1320800"/>
          </a:xfrm>
        </p:spPr>
        <p:txBody>
          <a:bodyPr/>
          <a:lstStyle/>
          <a:p>
            <a:pPr algn="ctr" eaLnBrk="1" hangingPunct="1"/>
            <a:r>
              <a:rPr lang="ru-RU" sz="2400" b="1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Отношение содержания </a:t>
            </a:r>
            <a:r>
              <a:rPr lang="en-US" sz="2400" b="1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Cu</a:t>
            </a:r>
            <a:r>
              <a:rPr lang="ru-RU" sz="2400" b="1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en-US" sz="2400" b="1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Ni</a:t>
            </a:r>
            <a:r>
              <a:rPr lang="ru-RU" sz="2400" b="1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 и </a:t>
            </a:r>
            <a:r>
              <a:rPr lang="en-US" sz="2400" b="1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Cd </a:t>
            </a:r>
            <a:r>
              <a:rPr lang="ru-RU" sz="2400" b="1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в листьях </a:t>
            </a:r>
            <a:br>
              <a:rPr lang="ru-RU" sz="2400" b="1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</a:br>
            <a:r>
              <a:rPr lang="ru-RU" sz="2400" b="1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к их содержанию в корнях у сеянцев </a:t>
            </a:r>
            <a:r>
              <a:rPr lang="en-US" sz="2400" b="1" i="1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Betula pubescens</a:t>
            </a:r>
            <a:r>
              <a:rPr lang="ru-RU" sz="2400" b="1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 (фактор транслокации) на 3-и (</a:t>
            </a:r>
            <a:r>
              <a:rPr lang="en-US" sz="2400" b="1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a</a:t>
            </a:r>
            <a:r>
              <a:rPr lang="ru-RU" sz="2400" b="1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), 7-е (</a:t>
            </a:r>
            <a:r>
              <a:rPr lang="en-US" sz="2400" b="1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b</a:t>
            </a:r>
            <a:r>
              <a:rPr lang="ru-RU" sz="2400" b="1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) и 10-е (</a:t>
            </a:r>
            <a:r>
              <a:rPr lang="en-US" sz="2400" b="1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c</a:t>
            </a:r>
            <a:r>
              <a:rPr lang="ru-RU" sz="2400" b="1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) сутки экспозиции на металлах.</a:t>
            </a:r>
            <a:r>
              <a:rPr lang="ru-RU" sz="2400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2400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</a:br>
            <a:endParaRPr lang="ru-RU" sz="2400" smtClean="0">
              <a:solidFill>
                <a:srgbClr val="006600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1812607" y="2111692"/>
          <a:ext cx="5690235" cy="3853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579" name="TextBox 3"/>
          <p:cNvSpPr txBox="1">
            <a:spLocks noChangeArrowheads="1"/>
          </p:cNvSpPr>
          <p:nvPr/>
        </p:nvSpPr>
        <p:spPr bwMode="auto">
          <a:xfrm>
            <a:off x="2105025" y="5657850"/>
            <a:ext cx="65627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по горизонтали </a:t>
            </a:r>
            <a:r>
              <a:rPr lang="ru-RU" sz="1600" b="1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–варианты опыта </a:t>
            </a:r>
          </a:p>
          <a:p>
            <a:r>
              <a:rPr lang="ru-RU" sz="1600" b="1" i="1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по вертикали </a:t>
            </a:r>
            <a:r>
              <a:rPr lang="ru-RU" sz="1600" b="1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– величина фактора транслокации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596312" cy="1320800"/>
          </a:xfrm>
        </p:spPr>
        <p:txBody>
          <a:bodyPr/>
          <a:lstStyle/>
          <a:p>
            <a:pPr algn="ctr" eaLnBrk="1" hangingPunct="1"/>
            <a:r>
              <a:rPr lang="ru-RU" sz="2400" b="1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Содержание фотосинтетических пигментов в листьях сеянцев</a:t>
            </a:r>
            <a:r>
              <a:rPr lang="ru-RU" sz="2400" b="1" i="1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i="1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Betula pubescens</a:t>
            </a:r>
            <a:r>
              <a:rPr lang="en-US" sz="2400" b="1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2400" b="1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2400" b="1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</a:br>
            <a:r>
              <a:rPr lang="ru-RU" sz="2400" b="1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на конец эксперимента, мг/кг сырой массы</a:t>
            </a:r>
            <a:r>
              <a:rPr lang="ru-RU" sz="2400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2400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</a:br>
            <a:endParaRPr lang="ru-RU" sz="2400" smtClean="0">
              <a:solidFill>
                <a:srgbClr val="006600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078038" y="1320800"/>
          <a:ext cx="5761037" cy="4049713"/>
        </p:xfrm>
        <a:graphic>
          <a:graphicData uri="http://schemas.openxmlformats.org/drawingml/2006/table">
            <a:tbl>
              <a:tblPr/>
              <a:tblGrid>
                <a:gridCol w="1216025"/>
                <a:gridCol w="1216025"/>
                <a:gridCol w="1217612"/>
                <a:gridCol w="1350963"/>
                <a:gridCol w="760412"/>
              </a:tblGrid>
              <a:tr h="1135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Вариант опыта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Хлорофилл </a:t>
                      </a:r>
                      <a:r>
                        <a:rPr kumimoji="0" lang="en-US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</a:t>
                      </a: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Хлорофилл </a:t>
                      </a:r>
                      <a:r>
                        <a:rPr kumimoji="0" lang="en-US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</a:t>
                      </a: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 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Каротиноиды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a/b</a:t>
                      </a: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Контроль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.00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±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0.0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1.05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±0.07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0.37±0.02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1.90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Cu 1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мМ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1.83±0.09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0.96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±0.08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0.38±0.02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1.91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Cu 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5 мМ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1.82±0.0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5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*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0.96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±0.04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0.33±0.02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1.90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Ni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1мМ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2.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13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±0.07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1.19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±0.05*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0.47±0.05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*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1.79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Ni 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5мМ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1.99±0.09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1.03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±0.07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0.40±0.02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1.93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Cd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1мМ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1.91±0.08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1.03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±0.02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0.36±0.05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1.95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Cd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5мМ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1.78±0.05*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89±0.06*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0.34±0.01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2.00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</a:tr>
            </a:tbl>
          </a:graphicData>
        </a:graphic>
      </p:graphicFrame>
      <p:sp>
        <p:nvSpPr>
          <p:cNvPr id="25658" name="TextBox 3"/>
          <p:cNvSpPr txBox="1">
            <a:spLocks noChangeArrowheads="1"/>
          </p:cNvSpPr>
          <p:nvPr/>
        </p:nvSpPr>
        <p:spPr bwMode="auto">
          <a:xfrm>
            <a:off x="1482725" y="5457825"/>
            <a:ext cx="75819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в таблице представлены средние содержания со </a:t>
            </a:r>
          </a:p>
          <a:p>
            <a:r>
              <a:rPr lang="ru-RU" sz="1600" b="1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стандартными отклонениями (</a:t>
            </a:r>
            <a:r>
              <a:rPr lang="en-US" sz="1600" b="1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m</a:t>
            </a:r>
            <a:r>
              <a:rPr lang="ru-RU" sz="1600" b="1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±</a:t>
            </a:r>
            <a:r>
              <a:rPr lang="en-US" sz="1600" b="1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SD</a:t>
            </a:r>
            <a:r>
              <a:rPr lang="ru-RU" sz="1600" b="1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en-US" sz="1600" b="1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n</a:t>
            </a:r>
            <a:r>
              <a:rPr lang="ru-RU" sz="1600" b="1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=5) </a:t>
            </a:r>
          </a:p>
          <a:p>
            <a:r>
              <a:rPr lang="ru-RU" sz="1600" b="1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звëздочкой отмечены статистически значимые различия между средними значениями концентраций пигментов в контрольном и опытном вариантах, </a:t>
            </a:r>
            <a:r>
              <a:rPr lang="en-US" sz="1600" b="1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p</a:t>
            </a:r>
            <a:r>
              <a:rPr lang="ru-RU" sz="1600" b="1">
                <a:solidFill>
                  <a:srgbClr val="3F7819"/>
                </a:solidFill>
                <a:latin typeface="Tahoma" pitchFamily="34" charset="0"/>
                <a:cs typeface="Tahoma" pitchFamily="34" charset="0"/>
              </a:rPr>
              <a:t> &lt;0.05</a:t>
            </a:r>
          </a:p>
        </p:txBody>
      </p:sp>
      <p:sp>
        <p:nvSpPr>
          <p:cNvPr id="25659" name="Rectangle 60"/>
          <p:cNvSpPr>
            <a:spLocks noChangeArrowheads="1"/>
          </p:cNvSpPr>
          <p:nvPr/>
        </p:nvSpPr>
        <p:spPr bwMode="auto">
          <a:xfrm>
            <a:off x="3429000" y="3448050"/>
            <a:ext cx="952500" cy="3063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660" name="Rectangle 61"/>
          <p:cNvSpPr>
            <a:spLocks noChangeArrowheads="1"/>
          </p:cNvSpPr>
          <p:nvPr/>
        </p:nvSpPr>
        <p:spPr bwMode="auto">
          <a:xfrm>
            <a:off x="4638675" y="3848100"/>
            <a:ext cx="962025" cy="3333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661" name="Rectangle 62"/>
          <p:cNvSpPr>
            <a:spLocks noChangeArrowheads="1"/>
          </p:cNvSpPr>
          <p:nvPr/>
        </p:nvSpPr>
        <p:spPr bwMode="auto">
          <a:xfrm>
            <a:off x="3425825" y="5092700"/>
            <a:ext cx="962025" cy="3143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662" name="Rectangle 63"/>
          <p:cNvSpPr>
            <a:spLocks noChangeArrowheads="1"/>
          </p:cNvSpPr>
          <p:nvPr/>
        </p:nvSpPr>
        <p:spPr bwMode="auto">
          <a:xfrm>
            <a:off x="4625975" y="5092700"/>
            <a:ext cx="962025" cy="3143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663" name="Rectangle 64"/>
          <p:cNvSpPr>
            <a:spLocks noChangeArrowheads="1"/>
          </p:cNvSpPr>
          <p:nvPr/>
        </p:nvSpPr>
        <p:spPr bwMode="auto">
          <a:xfrm>
            <a:off x="5911850" y="3863975"/>
            <a:ext cx="962025" cy="3175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>
          <a:xfrm>
            <a:off x="-66675" y="-28575"/>
            <a:ext cx="9601200" cy="1320800"/>
          </a:xfrm>
        </p:spPr>
        <p:txBody>
          <a:bodyPr/>
          <a:lstStyle/>
          <a:p>
            <a:pPr algn="ctr" eaLnBrk="1" hangingPunct="1"/>
            <a:r>
              <a:rPr lang="ru-RU" sz="2400" b="1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Содержание макро-и микроэлементов элементов в органах сеянцев </a:t>
            </a:r>
            <a:r>
              <a:rPr lang="en-US" sz="2400" b="1" i="1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Betula pubescens</a:t>
            </a:r>
            <a:r>
              <a:rPr lang="en-US" sz="2400" b="1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2400" b="1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на конец эксперимента</a:t>
            </a:r>
            <a:r>
              <a:rPr lang="ru-RU" sz="2400" smtClean="0">
                <a:latin typeface="Tahoma" pitchFamily="34" charset="0"/>
                <a:cs typeface="Tahoma" pitchFamily="34" charset="0"/>
              </a:rPr>
              <a:t/>
            </a:r>
            <a:br>
              <a:rPr lang="ru-RU" sz="2400" smtClean="0">
                <a:latin typeface="Tahoma" pitchFamily="34" charset="0"/>
                <a:cs typeface="Tahoma" pitchFamily="34" charset="0"/>
              </a:rPr>
            </a:br>
            <a:endParaRPr lang="ru-RU" sz="2400" smtClean="0"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25892" name="Group 292"/>
          <p:cNvGraphicFramePr>
            <a:graphicFrameLocks noGrp="1"/>
          </p:cNvGraphicFramePr>
          <p:nvPr/>
        </p:nvGraphicFramePr>
        <p:xfrm>
          <a:off x="66675" y="885825"/>
          <a:ext cx="7000875" cy="5562600"/>
        </p:xfrm>
        <a:graphic>
          <a:graphicData uri="http://schemas.openxmlformats.org/drawingml/2006/table">
            <a:tbl>
              <a:tblPr/>
              <a:tblGrid>
                <a:gridCol w="1166813"/>
                <a:gridCol w="1166812"/>
                <a:gridCol w="1166813"/>
                <a:gridCol w="1166812"/>
                <a:gridCol w="1166813"/>
                <a:gridCol w="1166812"/>
              </a:tblGrid>
              <a:tr h="1063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Вариант опыта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K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Mg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Fe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Mn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Zn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143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%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33689" marR="33689" marT="0" marB="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мг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/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кг сухой массы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4475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Корни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Контроль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1.29 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±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0.10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0.24 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± 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0.20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316 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± 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69.9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21.7 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±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2.29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21.3 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±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3.20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</a:tr>
              <a:tr h="106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Cu 1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мМ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1.45 ± 0.12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0.31 ± 0.03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535 ± 105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26.7 ± 1.22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24.4 ± 6.67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</a:tr>
              <a:tr h="106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Cu 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5 мМ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1.51 ± 0.05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0.28 ± 0.01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544 ± 90.3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35.9 ± 9.93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16.3 ± 1.06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</a:tr>
              <a:tr h="106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Ni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1мМ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0.97 ± 0.10*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0.27 ± 0.01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474 ± 31.6*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20.5 ± 2.04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27.4 ± 4.04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</a:tr>
              <a:tr h="107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Ni 5 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мМ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0.87 ± 0.05*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0.27 ± 0.02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766 ± 72.4*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24.5 ± 1.13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28.3 ± 3.44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</a:tr>
              <a:tr h="106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Cd 1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мМ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1.13 ± 0.06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0.30 ± 0.02*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539 ± 61.0*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22.4 ± 2.99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21.7 ± 3.28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</a:tr>
              <a:tr h="106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Cd 5 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мМ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1.23 ± 0.07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0.31 ± 0.02*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413 ± 50.3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22.4 ± 1.58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23.5 ± 4.22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</a:tr>
              <a:tr h="265113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Стебли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Контроль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1.06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±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0.10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0.13 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±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0.01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46.3 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±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9.45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15.6 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±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2.21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26.4 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±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3.44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</a:tr>
              <a:tr h="106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Cu 1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мМ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0.69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±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0.02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*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0.15 ± 0.01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32.9 ± 5.62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9.94 ± 1.58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19.3 ± 3.09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</a:tr>
              <a:tr h="106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Cu 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5 мМ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0.73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±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0.09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*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0.17 ± 0.01*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40.4 ± 8.17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9.37  ± 1.21*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20.7 ± 3.65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</a:tr>
              <a:tr h="107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Ni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1мМ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1.02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±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0.07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0.18 ± 0.03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34.0 ± 2.66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8.64 ± 0.67*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15.0 ± 2.26 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</a:tr>
              <a:tr h="106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Ni 5 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мМ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0.70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±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0.10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*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0.10 ± 0.01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22.3 ± 2.47*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6.34 ± 0.22*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15.7 ± 1.97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</a:tr>
              <a:tr h="106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Cd 1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мМ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0.57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±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0.05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*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0.13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± 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0.02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19.9 ± 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2.88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6.51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± 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0.25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*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16.0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± 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1.19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</a:tr>
              <a:tr h="106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Cd 5 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мМ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0.67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±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0.03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*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0.13 ± 0.02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18.4 ± 6.92*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11.7 ± 0.89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21.2 ± 4.53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</a:tr>
              <a:tr h="263525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Листья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Контроль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2.09 ± 0.10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1.46 ± 0.10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46.3 ± 5.59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91.7 ± 31.2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27.1 ± 3.17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</a:tr>
              <a:tr h="106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Cu 1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мМ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2.07 ± 0.07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1.46 ± 0.07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53.6 ± 7.38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82.8 ± 21.8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28.2 ± 3.04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</a:tr>
              <a:tr h="107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Cu 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5 мМ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1.91 ± 0.03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1.37 ± 0.11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63.7 ±9.30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48.2 ± 6.51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27.9 ± 5.29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</a:tr>
              <a:tr h="106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Ni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1мМ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2.27 ± 0.07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1.46 ± 0.12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32.8 ± 5.50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50.3 ± 5.10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26.3 ± 3.44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</a:tr>
              <a:tr h="106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Ni 5 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мМ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2.16 ± 0.20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1.37 ± 0.11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25.6 ± 4.10*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41.0 ± 3.18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29.9 ± 3.59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</a:tr>
              <a:tr h="106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Cd 1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мМ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1.90 ± 0.05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1.44 ± 0.05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51.6 ± 8.56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35.9 ± 1.00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27.1 ± 2.80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</a:tr>
              <a:tr h="106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Cd 5 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мМ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2.19 ± 0.08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1.35 ± 0.08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47.9 ± 3.63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53.7  ± 12.4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24.8 ± 2.50</a:t>
                      </a:r>
                    </a:p>
                  </a:txBody>
                  <a:tcPr marL="33689" marR="3368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</a:tr>
            </a:tbl>
          </a:graphicData>
        </a:graphic>
      </p:graphicFrame>
      <p:sp>
        <p:nvSpPr>
          <p:cNvPr id="26815" name="TextBox 3"/>
          <p:cNvSpPr txBox="1">
            <a:spLocks noChangeArrowheads="1"/>
          </p:cNvSpPr>
          <p:nvPr/>
        </p:nvSpPr>
        <p:spPr bwMode="auto">
          <a:xfrm>
            <a:off x="7029450" y="2701925"/>
            <a:ext cx="4991100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003300"/>
                </a:solidFill>
                <a:latin typeface="Tahoma" pitchFamily="34" charset="0"/>
                <a:cs typeface="Tahoma" pitchFamily="34" charset="0"/>
              </a:rPr>
              <a:t>в таблице представлены средние содержания со стандартными отклонениями (</a:t>
            </a:r>
            <a:r>
              <a:rPr lang="en-US" sz="1400" b="1">
                <a:solidFill>
                  <a:srgbClr val="003300"/>
                </a:solidFill>
                <a:latin typeface="Tahoma" pitchFamily="34" charset="0"/>
                <a:cs typeface="Tahoma" pitchFamily="34" charset="0"/>
              </a:rPr>
              <a:t>m</a:t>
            </a:r>
            <a:r>
              <a:rPr lang="ru-RU" sz="1400" b="1">
                <a:solidFill>
                  <a:srgbClr val="003300"/>
                </a:solidFill>
                <a:latin typeface="Tahoma" pitchFamily="34" charset="0"/>
                <a:cs typeface="Tahoma" pitchFamily="34" charset="0"/>
              </a:rPr>
              <a:t>±</a:t>
            </a:r>
            <a:r>
              <a:rPr lang="en-US" sz="1400" b="1">
                <a:solidFill>
                  <a:srgbClr val="003300"/>
                </a:solidFill>
                <a:latin typeface="Tahoma" pitchFamily="34" charset="0"/>
                <a:cs typeface="Tahoma" pitchFamily="34" charset="0"/>
              </a:rPr>
              <a:t>SD</a:t>
            </a:r>
            <a:r>
              <a:rPr lang="ru-RU" sz="1400" b="1">
                <a:solidFill>
                  <a:srgbClr val="003300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en-US" sz="1400" b="1">
                <a:solidFill>
                  <a:srgbClr val="003300"/>
                </a:solidFill>
                <a:latin typeface="Tahoma" pitchFamily="34" charset="0"/>
                <a:cs typeface="Tahoma" pitchFamily="34" charset="0"/>
              </a:rPr>
              <a:t>n</a:t>
            </a:r>
            <a:r>
              <a:rPr lang="ru-RU" sz="1400" b="1">
                <a:solidFill>
                  <a:srgbClr val="003300"/>
                </a:solidFill>
                <a:latin typeface="Tahoma" pitchFamily="34" charset="0"/>
                <a:cs typeface="Tahoma" pitchFamily="34" charset="0"/>
              </a:rPr>
              <a:t>=5)</a:t>
            </a:r>
          </a:p>
          <a:p>
            <a:endParaRPr lang="ru-RU" sz="1400" b="1">
              <a:solidFill>
                <a:srgbClr val="003300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ru-RU" sz="1400" b="1">
                <a:solidFill>
                  <a:srgbClr val="003300"/>
                </a:solidFill>
                <a:latin typeface="Tahoma" pitchFamily="34" charset="0"/>
                <a:cs typeface="Tahoma" pitchFamily="34" charset="0"/>
              </a:rPr>
              <a:t>звëздочкой отмечены статистически значимые различия между средними значениями концентраций элементов в контрольном и опытном вариантах, </a:t>
            </a:r>
            <a:r>
              <a:rPr lang="en-US" sz="1400" b="1">
                <a:solidFill>
                  <a:srgbClr val="003300"/>
                </a:solidFill>
                <a:latin typeface="Tahoma" pitchFamily="34" charset="0"/>
                <a:cs typeface="Tahoma" pitchFamily="34" charset="0"/>
              </a:rPr>
              <a:t>p</a:t>
            </a:r>
            <a:r>
              <a:rPr lang="ru-RU" sz="1400" b="1">
                <a:solidFill>
                  <a:srgbClr val="003300"/>
                </a:solidFill>
                <a:latin typeface="Tahoma" pitchFamily="34" charset="0"/>
                <a:cs typeface="Tahoma" pitchFamily="34" charset="0"/>
              </a:rPr>
              <a:t> &lt;0.05</a:t>
            </a:r>
          </a:p>
          <a:p>
            <a:endParaRPr lang="ru-RU" sz="1400" b="1">
              <a:solidFill>
                <a:srgbClr val="003300"/>
              </a:solidFill>
              <a:latin typeface="Trebuchet MS" pitchFamily="34" charset="0"/>
            </a:endParaRPr>
          </a:p>
        </p:txBody>
      </p:sp>
      <p:sp>
        <p:nvSpPr>
          <p:cNvPr id="26816" name="Rectangle 273"/>
          <p:cNvSpPr>
            <a:spLocks noChangeArrowheads="1"/>
          </p:cNvSpPr>
          <p:nvPr/>
        </p:nvSpPr>
        <p:spPr bwMode="auto">
          <a:xfrm>
            <a:off x="1285875" y="2238375"/>
            <a:ext cx="1047750" cy="381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817" name="Rectangle 274"/>
          <p:cNvSpPr>
            <a:spLocks noChangeArrowheads="1"/>
          </p:cNvSpPr>
          <p:nvPr/>
        </p:nvSpPr>
        <p:spPr bwMode="auto">
          <a:xfrm>
            <a:off x="2454275" y="2635250"/>
            <a:ext cx="1047750" cy="3905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818" name="Rectangle 275"/>
          <p:cNvSpPr>
            <a:spLocks noChangeArrowheads="1"/>
          </p:cNvSpPr>
          <p:nvPr/>
        </p:nvSpPr>
        <p:spPr bwMode="auto">
          <a:xfrm>
            <a:off x="1320800" y="3548063"/>
            <a:ext cx="990600" cy="39211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819" name="Rectangle 276"/>
          <p:cNvSpPr>
            <a:spLocks noChangeArrowheads="1"/>
          </p:cNvSpPr>
          <p:nvPr/>
        </p:nvSpPr>
        <p:spPr bwMode="auto">
          <a:xfrm>
            <a:off x="3644900" y="2225675"/>
            <a:ext cx="1000125" cy="6000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820" name="Rectangle 277"/>
          <p:cNvSpPr>
            <a:spLocks noChangeArrowheads="1"/>
          </p:cNvSpPr>
          <p:nvPr/>
        </p:nvSpPr>
        <p:spPr bwMode="auto">
          <a:xfrm>
            <a:off x="1320800" y="4140200"/>
            <a:ext cx="1000125" cy="5810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821" name="Rectangle 278"/>
          <p:cNvSpPr>
            <a:spLocks noChangeArrowheads="1"/>
          </p:cNvSpPr>
          <p:nvPr/>
        </p:nvSpPr>
        <p:spPr bwMode="auto">
          <a:xfrm>
            <a:off x="2454275" y="3759200"/>
            <a:ext cx="1057275" cy="2095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822" name="Rectangle 279"/>
          <p:cNvSpPr>
            <a:spLocks noChangeArrowheads="1"/>
          </p:cNvSpPr>
          <p:nvPr/>
        </p:nvSpPr>
        <p:spPr bwMode="auto">
          <a:xfrm>
            <a:off x="3616325" y="4140200"/>
            <a:ext cx="1057275" cy="2095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823" name="Rectangle 280"/>
          <p:cNvSpPr>
            <a:spLocks noChangeArrowheads="1"/>
          </p:cNvSpPr>
          <p:nvPr/>
        </p:nvSpPr>
        <p:spPr bwMode="auto">
          <a:xfrm>
            <a:off x="3625850" y="4540250"/>
            <a:ext cx="1047750" cy="2095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824" name="Rectangle 281"/>
          <p:cNvSpPr>
            <a:spLocks noChangeArrowheads="1"/>
          </p:cNvSpPr>
          <p:nvPr/>
        </p:nvSpPr>
        <p:spPr bwMode="auto">
          <a:xfrm>
            <a:off x="4768850" y="3756025"/>
            <a:ext cx="1104900" cy="762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825" name="Rectangle 282"/>
          <p:cNvSpPr>
            <a:spLocks noChangeArrowheads="1"/>
          </p:cNvSpPr>
          <p:nvPr/>
        </p:nvSpPr>
        <p:spPr bwMode="auto">
          <a:xfrm>
            <a:off x="3616325" y="5851525"/>
            <a:ext cx="1057275" cy="2127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4"/>
          <p:cNvSpPr>
            <a:spLocks noGrp="1"/>
          </p:cNvSpPr>
          <p:nvPr>
            <p:ph type="title" sz="quarter"/>
          </p:nvPr>
        </p:nvSpPr>
        <p:spPr>
          <a:xfrm>
            <a:off x="658813" y="104775"/>
            <a:ext cx="8596312" cy="1320800"/>
          </a:xfrm>
        </p:spPr>
        <p:txBody>
          <a:bodyPr/>
          <a:lstStyle/>
          <a:p>
            <a:pPr algn="ctr"/>
            <a:r>
              <a:rPr lang="ru-RU" sz="2400" b="1" smtClean="0">
                <a:solidFill>
                  <a:srgbClr val="008000"/>
                </a:solidFill>
                <a:latin typeface="Arial" charset="0"/>
                <a:cs typeface="Tahoma" pitchFamily="34" charset="0"/>
              </a:rPr>
              <a:t>С</a:t>
            </a:r>
            <a:r>
              <a:rPr lang="ru-RU" sz="2400" b="1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еянц</a:t>
            </a:r>
            <a:r>
              <a:rPr lang="ru-RU" sz="2400" b="1" smtClean="0">
                <a:solidFill>
                  <a:srgbClr val="008000"/>
                </a:solidFill>
                <a:latin typeface="Arial" charset="0"/>
                <a:cs typeface="Tahoma" pitchFamily="34" charset="0"/>
              </a:rPr>
              <a:t>ы</a:t>
            </a:r>
            <a:r>
              <a:rPr lang="ru-RU" sz="2400" b="1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i="1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Betula pubescens</a:t>
            </a:r>
            <a:r>
              <a:rPr lang="en-US" sz="2400" b="1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2400" b="1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в контрольном и </a:t>
            </a:r>
            <a:r>
              <a:rPr lang="ru-RU" sz="2400" b="1" smtClean="0">
                <a:solidFill>
                  <a:srgbClr val="008000"/>
                </a:solidFill>
                <a:latin typeface="Arial" charset="0"/>
                <a:cs typeface="Tahoma" pitchFamily="34" charset="0"/>
              </a:rPr>
              <a:t/>
            </a:r>
            <a:br>
              <a:rPr lang="ru-RU" sz="2400" b="1" smtClean="0">
                <a:solidFill>
                  <a:srgbClr val="008000"/>
                </a:solidFill>
                <a:latin typeface="Arial" charset="0"/>
                <a:cs typeface="Tahoma" pitchFamily="34" charset="0"/>
              </a:rPr>
            </a:br>
            <a:r>
              <a:rPr lang="ru-RU" sz="2400" b="1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опытных вариантах на момент окончания опыта </a:t>
            </a:r>
          </a:p>
        </p:txBody>
      </p:sp>
      <p:pic>
        <p:nvPicPr>
          <p:cNvPr id="27650" name="Picture 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362575" y="1157288"/>
            <a:ext cx="2732088" cy="2262187"/>
          </a:xfrm>
        </p:spPr>
      </p:pic>
      <p:pic>
        <p:nvPicPr>
          <p:cNvPr id="27651" name="Picture 1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1049338" y="3967163"/>
            <a:ext cx="2792412" cy="2306637"/>
          </a:xfrm>
        </p:spPr>
      </p:pic>
      <p:pic>
        <p:nvPicPr>
          <p:cNvPr id="27652" name="Picture 1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5383213" y="3948113"/>
            <a:ext cx="2862262" cy="2322512"/>
          </a:xfrm>
        </p:spPr>
      </p:pic>
      <p:sp>
        <p:nvSpPr>
          <p:cNvPr id="27653" name="Rectangle 13"/>
          <p:cNvSpPr>
            <a:spLocks/>
          </p:cNvSpPr>
          <p:nvPr/>
        </p:nvSpPr>
        <p:spPr bwMode="auto">
          <a:xfrm>
            <a:off x="896938" y="-660400"/>
            <a:ext cx="8196262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 sz="2400" b="1">
              <a:solidFill>
                <a:srgbClr val="3F7819"/>
              </a:solidFill>
              <a:cs typeface="Tahoma" pitchFamily="34" charset="0"/>
            </a:endParaRPr>
          </a:p>
        </p:txBody>
      </p:sp>
      <p:pic>
        <p:nvPicPr>
          <p:cNvPr id="27654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6163" y="1150938"/>
            <a:ext cx="2740025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Text Box 16"/>
          <p:cNvSpPr txBox="1">
            <a:spLocks noChangeArrowheads="1"/>
          </p:cNvSpPr>
          <p:nvPr/>
        </p:nvSpPr>
        <p:spPr bwMode="auto">
          <a:xfrm>
            <a:off x="1876425" y="3314700"/>
            <a:ext cx="1543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b="1">
                <a:solidFill>
                  <a:srgbClr val="006600"/>
                </a:solidFill>
                <a:latin typeface="Tahoma" pitchFamily="34" charset="0"/>
              </a:rPr>
              <a:t>Контроль</a:t>
            </a:r>
          </a:p>
        </p:txBody>
      </p:sp>
      <p:sp>
        <p:nvSpPr>
          <p:cNvPr id="27656" name="Rectangle 17"/>
          <p:cNvSpPr>
            <a:spLocks noChangeArrowheads="1"/>
          </p:cNvSpPr>
          <p:nvPr/>
        </p:nvSpPr>
        <p:spPr bwMode="auto">
          <a:xfrm>
            <a:off x="6264275" y="3365500"/>
            <a:ext cx="1063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b="1">
                <a:solidFill>
                  <a:srgbClr val="3F7819"/>
                </a:solidFill>
                <a:latin typeface="Tahoma" pitchFamily="34" charset="0"/>
              </a:rPr>
              <a:t>Ni 5mM</a:t>
            </a:r>
            <a:endParaRPr lang="ru-RU" b="1">
              <a:solidFill>
                <a:srgbClr val="3F7819"/>
              </a:solidFill>
              <a:latin typeface="Tahoma" pitchFamily="34" charset="0"/>
            </a:endParaRPr>
          </a:p>
        </p:txBody>
      </p:sp>
      <p:sp>
        <p:nvSpPr>
          <p:cNvPr id="27657" name="Rectangle 18"/>
          <p:cNvSpPr>
            <a:spLocks noChangeArrowheads="1"/>
          </p:cNvSpPr>
          <p:nvPr/>
        </p:nvSpPr>
        <p:spPr bwMode="auto">
          <a:xfrm>
            <a:off x="1949450" y="6242050"/>
            <a:ext cx="111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b="1">
                <a:solidFill>
                  <a:srgbClr val="006600"/>
                </a:solidFill>
                <a:latin typeface="Tahoma" pitchFamily="34" charset="0"/>
              </a:rPr>
              <a:t>Cu 5mM</a:t>
            </a:r>
            <a:endParaRPr lang="ru-RU" b="1">
              <a:solidFill>
                <a:srgbClr val="006600"/>
              </a:solidFill>
              <a:latin typeface="Tahoma" pitchFamily="34" charset="0"/>
            </a:endParaRPr>
          </a:p>
        </p:txBody>
      </p:sp>
      <p:sp>
        <p:nvSpPr>
          <p:cNvPr id="27658" name="Rectangle 19"/>
          <p:cNvSpPr>
            <a:spLocks noChangeArrowheads="1"/>
          </p:cNvSpPr>
          <p:nvPr/>
        </p:nvSpPr>
        <p:spPr bwMode="auto">
          <a:xfrm>
            <a:off x="6251575" y="6210300"/>
            <a:ext cx="1116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6600"/>
                </a:solidFill>
                <a:latin typeface="Tahoma" pitchFamily="34" charset="0"/>
              </a:rPr>
              <a:t>Cd 5mM</a:t>
            </a:r>
            <a:endParaRPr lang="ru-RU" b="1">
              <a:solidFill>
                <a:srgbClr val="006600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408</TotalTime>
  <Words>758</Words>
  <Application>Microsoft Office PowerPoint</Application>
  <PresentationFormat>Custom</PresentationFormat>
  <Paragraphs>268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4</vt:i4>
      </vt:variant>
      <vt:variant>
        <vt:lpstr>Заголовки слайдов</vt:lpstr>
      </vt:variant>
      <vt:variant>
        <vt:i4>11</vt:i4>
      </vt:variant>
    </vt:vector>
  </HeadingPairs>
  <TitlesOfParts>
    <vt:vector size="21" baseType="lpstr">
      <vt:lpstr>Arial</vt:lpstr>
      <vt:lpstr>Trebuchet MS</vt:lpstr>
      <vt:lpstr>Wingdings 3</vt:lpstr>
      <vt:lpstr>Calibri</vt:lpstr>
      <vt:lpstr>Tahoma</vt:lpstr>
      <vt:lpstr>Wingdings</vt:lpstr>
      <vt:lpstr>Грань</vt:lpstr>
      <vt:lpstr>Грань</vt:lpstr>
      <vt:lpstr>Грань</vt:lpstr>
      <vt:lpstr>Грань</vt:lpstr>
      <vt:lpstr>Особенности аккумуляции потенциально токсичных элементов и  фиторемедиационный потенциал  Betula pubesces</vt:lpstr>
      <vt:lpstr>Слайд 2</vt:lpstr>
      <vt:lpstr> Содержание сухой биомассы органов  сеянцев Betula pubescens на конец эксперимента </vt:lpstr>
      <vt:lpstr> Относительное содержание воды в органах сеянцев Betula pubescens на конец эксперимента </vt:lpstr>
      <vt:lpstr>Содержание Cu, Ni и Cd в органах сеянцев  Betula pubescens на 3-и (a), 7-е (b) и 10-е (c) сутки экспозиции на металлах </vt:lpstr>
      <vt:lpstr>Отношение содержания Cu, Ni и Cd в листьях  к их содержанию в корнях у сеянцев Betula pubescens (фактор транслокации) на 3-и (a), 7-е (b) и 10-е (c) сутки экспозиции на металлах. </vt:lpstr>
      <vt:lpstr>Содержание фотосинтетических пигментов в листьях сеянцев Betula pubescens  на конец эксперимента, мг/кг сырой массы </vt:lpstr>
      <vt:lpstr>Содержание макро-и микроэлементов элементов в органах сеянцев Betula pubescens на конец эксперимента </vt:lpstr>
      <vt:lpstr>Сеянцы Betula pubescens в контрольном и  опытных вариантах на момент окончания опыта </vt:lpstr>
      <vt:lpstr>Слайд 10</vt:lpstr>
      <vt:lpstr>Слайд 11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User-8135</dc:creator>
  <cp:lastModifiedBy>user</cp:lastModifiedBy>
  <cp:revision>47</cp:revision>
  <dcterms:created xsi:type="dcterms:W3CDTF">2022-06-07T10:34:56Z</dcterms:created>
  <dcterms:modified xsi:type="dcterms:W3CDTF">2022-06-22T12:54:27Z</dcterms:modified>
</cp:coreProperties>
</file>