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73" r:id="rId3"/>
    <p:sldId id="271" r:id="rId4"/>
    <p:sldId id="282" r:id="rId5"/>
    <p:sldId id="283" r:id="rId6"/>
    <p:sldId id="284" r:id="rId7"/>
    <p:sldId id="286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294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E3851D-2DA8-4167-B239-1B1E79237853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E90376D-6082-48F1-B8BA-0BA5042A6D9C}">
      <dgm:prSet phldrT="[Текст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000" b="1" dirty="0">
              <a:solidFill>
                <a:srgbClr val="002060"/>
              </a:solidFill>
            </a:rPr>
            <a:t>фоновые мерзлотные почвы</a:t>
          </a:r>
          <a:endParaRPr lang="ru-RU" sz="2000" dirty="0">
            <a:solidFill>
              <a:schemeClr val="tx1"/>
            </a:solidFill>
          </a:endParaRPr>
        </a:p>
      </dgm:t>
    </dgm:pt>
    <dgm:pt modelId="{5F2594BE-413B-4B92-B0EF-EE43BFB8AF2F}" type="parTrans" cxnId="{71EADC7A-E554-4303-AF93-E72A5F56E829}">
      <dgm:prSet/>
      <dgm:spPr/>
      <dgm:t>
        <a:bodyPr/>
        <a:lstStyle/>
        <a:p>
          <a:endParaRPr lang="ru-RU"/>
        </a:p>
      </dgm:t>
    </dgm:pt>
    <dgm:pt modelId="{A63AB35D-5B97-464D-A384-3E8545EF814C}" type="sibTrans" cxnId="{71EADC7A-E554-4303-AF93-E72A5F56E829}">
      <dgm:prSet/>
      <dgm:spPr/>
      <dgm:t>
        <a:bodyPr/>
        <a:lstStyle/>
        <a:p>
          <a:endParaRPr lang="ru-RU"/>
        </a:p>
      </dgm:t>
    </dgm:pt>
    <dgm:pt modelId="{C20DD367-9236-483C-9F42-AC45A7F188F8}" type="asst">
      <dgm:prSet phldrT="[Текст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dirty="0">
              <a:solidFill>
                <a:schemeClr val="tx1"/>
              </a:solidFill>
            </a:rPr>
            <a:t>с территории экологически чистых природных объектов</a:t>
          </a:r>
        </a:p>
      </dgm:t>
    </dgm:pt>
    <dgm:pt modelId="{161C470E-7E5F-4011-8883-D9E3A369A065}" type="parTrans" cxnId="{301B74CD-7094-44AF-AFE8-F3A745B780D6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8E554D5F-0096-4690-904D-C9CEDB78491F}" type="sibTrans" cxnId="{301B74CD-7094-44AF-AFE8-F3A745B780D6}">
      <dgm:prSet/>
      <dgm:spPr/>
      <dgm:t>
        <a:bodyPr/>
        <a:lstStyle/>
        <a:p>
          <a:endParaRPr lang="ru-RU"/>
        </a:p>
      </dgm:t>
    </dgm:pt>
    <dgm:pt modelId="{80171ADA-A9BF-4F00-8616-C520C293CC6D}">
      <dgm:prSet phldrT="[Текст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ru-RU" sz="1600" dirty="0">
              <a:solidFill>
                <a:schemeClr val="tx1"/>
              </a:solidFill>
            </a:rPr>
            <a:t>Условно фоновые  - </a:t>
          </a:r>
        </a:p>
        <a:p>
          <a:pPr>
            <a:lnSpc>
              <a:spcPct val="100000"/>
            </a:lnSpc>
          </a:pPr>
          <a:r>
            <a:rPr lang="ru-RU" sz="1600" dirty="0">
              <a:solidFill>
                <a:schemeClr val="tx1"/>
              </a:solidFill>
            </a:rPr>
            <a:t>на границе размещения нефтебаз</a:t>
          </a:r>
        </a:p>
      </dgm:t>
    </dgm:pt>
    <dgm:pt modelId="{2A549D9D-1988-45B8-A181-6D3A19993231}" type="parTrans" cxnId="{4FF5177A-40DE-40D6-8FB5-EEF8ED6C4B9A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1B0F3383-A946-4469-A6F8-24D5E1374C18}" type="sibTrans" cxnId="{4FF5177A-40DE-40D6-8FB5-EEF8ED6C4B9A}">
      <dgm:prSet/>
      <dgm:spPr/>
      <dgm:t>
        <a:bodyPr/>
        <a:lstStyle/>
        <a:p>
          <a:endParaRPr lang="ru-RU"/>
        </a:p>
      </dgm:t>
    </dgm:pt>
    <dgm:pt modelId="{2A406F64-EA66-49D4-9F3A-FE470DA0E7E0}" type="pres">
      <dgm:prSet presAssocID="{15E3851D-2DA8-4167-B239-1B1E79237853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C7A7180-FA03-4B5C-BF52-DF2C163B5FA2}" type="pres">
      <dgm:prSet presAssocID="{15E3851D-2DA8-4167-B239-1B1E79237853}" presName="hierFlow" presStyleCnt="0"/>
      <dgm:spPr/>
    </dgm:pt>
    <dgm:pt modelId="{24264EB8-51CB-472A-865D-178CD189C8DA}" type="pres">
      <dgm:prSet presAssocID="{15E3851D-2DA8-4167-B239-1B1E79237853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74E8BF45-7E41-4978-A603-3747EDEAE125}" type="pres">
      <dgm:prSet presAssocID="{AE90376D-6082-48F1-B8BA-0BA5042A6D9C}" presName="Name14" presStyleCnt="0"/>
      <dgm:spPr/>
    </dgm:pt>
    <dgm:pt modelId="{4ADABFDC-1B34-4281-AA1C-53FAB1D3C007}" type="pres">
      <dgm:prSet presAssocID="{AE90376D-6082-48F1-B8BA-0BA5042A6D9C}" presName="level1Shape" presStyleLbl="node0" presStyleIdx="0" presStyleCnt="1" custScaleX="440983">
        <dgm:presLayoutVars>
          <dgm:chPref val="3"/>
        </dgm:presLayoutVars>
      </dgm:prSet>
      <dgm:spPr/>
    </dgm:pt>
    <dgm:pt modelId="{5860D502-52FC-4484-97F9-4005E90BA9B1}" type="pres">
      <dgm:prSet presAssocID="{AE90376D-6082-48F1-B8BA-0BA5042A6D9C}" presName="hierChild2" presStyleCnt="0"/>
      <dgm:spPr/>
    </dgm:pt>
    <dgm:pt modelId="{9796DB85-3B59-4F6B-B63D-6A8BD585313B}" type="pres">
      <dgm:prSet presAssocID="{161C470E-7E5F-4011-8883-D9E3A369A065}" presName="Name19" presStyleLbl="parChTrans1D2" presStyleIdx="0" presStyleCnt="2"/>
      <dgm:spPr/>
    </dgm:pt>
    <dgm:pt modelId="{5A9EB642-2C78-4897-964E-E4F6C6BE687D}" type="pres">
      <dgm:prSet presAssocID="{C20DD367-9236-483C-9F42-AC45A7F188F8}" presName="Name21" presStyleCnt="0"/>
      <dgm:spPr/>
    </dgm:pt>
    <dgm:pt modelId="{20F8B4E1-3667-49BC-9371-A90E61FA4583}" type="pres">
      <dgm:prSet presAssocID="{C20DD367-9236-483C-9F42-AC45A7F188F8}" presName="level2Shape" presStyleLbl="asst1" presStyleIdx="0" presStyleCnt="1" custScaleX="345592" custLinFactX="-25816" custLinFactNeighborX="-100000" custLinFactNeighborY="726"/>
      <dgm:spPr/>
    </dgm:pt>
    <dgm:pt modelId="{DE5003DD-10DE-4F30-8161-C162FD66044C}" type="pres">
      <dgm:prSet presAssocID="{C20DD367-9236-483C-9F42-AC45A7F188F8}" presName="hierChild3" presStyleCnt="0"/>
      <dgm:spPr/>
    </dgm:pt>
    <dgm:pt modelId="{2B1E8B55-09B9-48A5-B7BE-F3CF9E642AC7}" type="pres">
      <dgm:prSet presAssocID="{2A549D9D-1988-45B8-A181-6D3A19993231}" presName="Name19" presStyleLbl="parChTrans1D2" presStyleIdx="1" presStyleCnt="2"/>
      <dgm:spPr/>
    </dgm:pt>
    <dgm:pt modelId="{88DBC028-CE8C-48C0-8760-16BAFF5A61F5}" type="pres">
      <dgm:prSet presAssocID="{80171ADA-A9BF-4F00-8616-C520C293CC6D}" presName="Name21" presStyleCnt="0"/>
      <dgm:spPr/>
    </dgm:pt>
    <dgm:pt modelId="{5D6F4C06-768C-4FAC-9B12-EBFAFA87729D}" type="pres">
      <dgm:prSet presAssocID="{80171ADA-A9BF-4F00-8616-C520C293CC6D}" presName="level2Shape" presStyleLbl="node2" presStyleIdx="0" presStyleCnt="1" custScaleX="393353" custLinFactX="41620" custLinFactNeighborX="100000" custLinFactNeighborY="3207"/>
      <dgm:spPr/>
    </dgm:pt>
    <dgm:pt modelId="{39E41D0B-0E2E-4110-8EC2-AAA164ACD6DA}" type="pres">
      <dgm:prSet presAssocID="{80171ADA-A9BF-4F00-8616-C520C293CC6D}" presName="hierChild3" presStyleCnt="0"/>
      <dgm:spPr/>
    </dgm:pt>
    <dgm:pt modelId="{11163848-A7DC-422E-BAF3-120632C62505}" type="pres">
      <dgm:prSet presAssocID="{15E3851D-2DA8-4167-B239-1B1E79237853}" presName="bgShapesFlow" presStyleCnt="0"/>
      <dgm:spPr/>
    </dgm:pt>
  </dgm:ptLst>
  <dgm:cxnLst>
    <dgm:cxn modelId="{A9457700-CAEF-4294-A2D7-76F588A24463}" type="presOf" srcId="{15E3851D-2DA8-4167-B239-1B1E79237853}" destId="{2A406F64-EA66-49D4-9F3A-FE470DA0E7E0}" srcOrd="0" destOrd="0" presId="urn:microsoft.com/office/officeart/2005/8/layout/hierarchy6"/>
    <dgm:cxn modelId="{FE29D203-2662-4B51-BFE9-24DBDDC4FF3D}" type="presOf" srcId="{80171ADA-A9BF-4F00-8616-C520C293CC6D}" destId="{5D6F4C06-768C-4FAC-9B12-EBFAFA87729D}" srcOrd="0" destOrd="0" presId="urn:microsoft.com/office/officeart/2005/8/layout/hierarchy6"/>
    <dgm:cxn modelId="{9F1A5004-D43C-4A29-BCAD-2CDA3A78F2BE}" type="presOf" srcId="{C20DD367-9236-483C-9F42-AC45A7F188F8}" destId="{20F8B4E1-3667-49BC-9371-A90E61FA4583}" srcOrd="0" destOrd="0" presId="urn:microsoft.com/office/officeart/2005/8/layout/hierarchy6"/>
    <dgm:cxn modelId="{698C473E-8839-4917-89A5-29CC15F262B6}" type="presOf" srcId="{161C470E-7E5F-4011-8883-D9E3A369A065}" destId="{9796DB85-3B59-4F6B-B63D-6A8BD585313B}" srcOrd="0" destOrd="0" presId="urn:microsoft.com/office/officeart/2005/8/layout/hierarchy6"/>
    <dgm:cxn modelId="{9C86173F-E913-45FE-BE34-6B9DAEE42D1F}" type="presOf" srcId="{2A549D9D-1988-45B8-A181-6D3A19993231}" destId="{2B1E8B55-09B9-48A5-B7BE-F3CF9E642AC7}" srcOrd="0" destOrd="0" presId="urn:microsoft.com/office/officeart/2005/8/layout/hierarchy6"/>
    <dgm:cxn modelId="{4FF5177A-40DE-40D6-8FB5-EEF8ED6C4B9A}" srcId="{AE90376D-6082-48F1-B8BA-0BA5042A6D9C}" destId="{80171ADA-A9BF-4F00-8616-C520C293CC6D}" srcOrd="1" destOrd="0" parTransId="{2A549D9D-1988-45B8-A181-6D3A19993231}" sibTransId="{1B0F3383-A946-4469-A6F8-24D5E1374C18}"/>
    <dgm:cxn modelId="{71EADC7A-E554-4303-AF93-E72A5F56E829}" srcId="{15E3851D-2DA8-4167-B239-1B1E79237853}" destId="{AE90376D-6082-48F1-B8BA-0BA5042A6D9C}" srcOrd="0" destOrd="0" parTransId="{5F2594BE-413B-4B92-B0EF-EE43BFB8AF2F}" sibTransId="{A63AB35D-5B97-464D-A384-3E8545EF814C}"/>
    <dgm:cxn modelId="{190BB8AA-4021-49D6-93E9-63D22AF161EC}" type="presOf" srcId="{AE90376D-6082-48F1-B8BA-0BA5042A6D9C}" destId="{4ADABFDC-1B34-4281-AA1C-53FAB1D3C007}" srcOrd="0" destOrd="0" presId="urn:microsoft.com/office/officeart/2005/8/layout/hierarchy6"/>
    <dgm:cxn modelId="{301B74CD-7094-44AF-AFE8-F3A745B780D6}" srcId="{AE90376D-6082-48F1-B8BA-0BA5042A6D9C}" destId="{C20DD367-9236-483C-9F42-AC45A7F188F8}" srcOrd="0" destOrd="0" parTransId="{161C470E-7E5F-4011-8883-D9E3A369A065}" sibTransId="{8E554D5F-0096-4690-904D-C9CEDB78491F}"/>
    <dgm:cxn modelId="{DE39116A-930F-43F6-8B1A-2A4301C66079}" type="presParOf" srcId="{2A406F64-EA66-49D4-9F3A-FE470DA0E7E0}" destId="{4C7A7180-FA03-4B5C-BF52-DF2C163B5FA2}" srcOrd="0" destOrd="0" presId="urn:microsoft.com/office/officeart/2005/8/layout/hierarchy6"/>
    <dgm:cxn modelId="{7CB5BE4E-26A9-44FC-84AB-B7990E8FC6CA}" type="presParOf" srcId="{4C7A7180-FA03-4B5C-BF52-DF2C163B5FA2}" destId="{24264EB8-51CB-472A-865D-178CD189C8DA}" srcOrd="0" destOrd="0" presId="urn:microsoft.com/office/officeart/2005/8/layout/hierarchy6"/>
    <dgm:cxn modelId="{65904321-6403-47A3-9127-7D890D3B8232}" type="presParOf" srcId="{24264EB8-51CB-472A-865D-178CD189C8DA}" destId="{74E8BF45-7E41-4978-A603-3747EDEAE125}" srcOrd="0" destOrd="0" presId="urn:microsoft.com/office/officeart/2005/8/layout/hierarchy6"/>
    <dgm:cxn modelId="{19CDFE09-D61A-4961-A997-241CCA71DC9B}" type="presParOf" srcId="{74E8BF45-7E41-4978-A603-3747EDEAE125}" destId="{4ADABFDC-1B34-4281-AA1C-53FAB1D3C007}" srcOrd="0" destOrd="0" presId="urn:microsoft.com/office/officeart/2005/8/layout/hierarchy6"/>
    <dgm:cxn modelId="{069D8D84-90B7-4683-8B79-3C86371CD116}" type="presParOf" srcId="{74E8BF45-7E41-4978-A603-3747EDEAE125}" destId="{5860D502-52FC-4484-97F9-4005E90BA9B1}" srcOrd="1" destOrd="0" presId="urn:microsoft.com/office/officeart/2005/8/layout/hierarchy6"/>
    <dgm:cxn modelId="{BB47958D-C9DF-43B0-8E8B-D06CC0EE1B60}" type="presParOf" srcId="{5860D502-52FC-4484-97F9-4005E90BA9B1}" destId="{9796DB85-3B59-4F6B-B63D-6A8BD585313B}" srcOrd="0" destOrd="0" presId="urn:microsoft.com/office/officeart/2005/8/layout/hierarchy6"/>
    <dgm:cxn modelId="{A0073A71-A982-41DF-B689-4AEFC6C326D5}" type="presParOf" srcId="{5860D502-52FC-4484-97F9-4005E90BA9B1}" destId="{5A9EB642-2C78-4897-964E-E4F6C6BE687D}" srcOrd="1" destOrd="0" presId="urn:microsoft.com/office/officeart/2005/8/layout/hierarchy6"/>
    <dgm:cxn modelId="{0DD4A8AB-4C15-4B84-BDC5-2B7CFEC6D63B}" type="presParOf" srcId="{5A9EB642-2C78-4897-964E-E4F6C6BE687D}" destId="{20F8B4E1-3667-49BC-9371-A90E61FA4583}" srcOrd="0" destOrd="0" presId="urn:microsoft.com/office/officeart/2005/8/layout/hierarchy6"/>
    <dgm:cxn modelId="{774144B0-B8A8-477B-B826-6EA35AEBAC16}" type="presParOf" srcId="{5A9EB642-2C78-4897-964E-E4F6C6BE687D}" destId="{DE5003DD-10DE-4F30-8161-C162FD66044C}" srcOrd="1" destOrd="0" presId="urn:microsoft.com/office/officeart/2005/8/layout/hierarchy6"/>
    <dgm:cxn modelId="{0B4D0E1D-79D9-4658-A9CD-85270EA83FA3}" type="presParOf" srcId="{5860D502-52FC-4484-97F9-4005E90BA9B1}" destId="{2B1E8B55-09B9-48A5-B7BE-F3CF9E642AC7}" srcOrd="2" destOrd="0" presId="urn:microsoft.com/office/officeart/2005/8/layout/hierarchy6"/>
    <dgm:cxn modelId="{3DF73BD4-888F-4F7B-8EDE-77F97D90F10B}" type="presParOf" srcId="{5860D502-52FC-4484-97F9-4005E90BA9B1}" destId="{88DBC028-CE8C-48C0-8760-16BAFF5A61F5}" srcOrd="3" destOrd="0" presId="urn:microsoft.com/office/officeart/2005/8/layout/hierarchy6"/>
    <dgm:cxn modelId="{E097BDE1-1E94-4581-A067-C72C80B92A58}" type="presParOf" srcId="{88DBC028-CE8C-48C0-8760-16BAFF5A61F5}" destId="{5D6F4C06-768C-4FAC-9B12-EBFAFA87729D}" srcOrd="0" destOrd="0" presId="urn:microsoft.com/office/officeart/2005/8/layout/hierarchy6"/>
    <dgm:cxn modelId="{36DE552E-CD47-45BD-812D-E971247355EC}" type="presParOf" srcId="{88DBC028-CE8C-48C0-8760-16BAFF5A61F5}" destId="{39E41D0B-0E2E-4110-8EC2-AAA164ACD6DA}" srcOrd="1" destOrd="0" presId="urn:microsoft.com/office/officeart/2005/8/layout/hierarchy6"/>
    <dgm:cxn modelId="{D47BADF9-2A0D-4BE2-802F-D25CE4D5B5BD}" type="presParOf" srcId="{2A406F64-EA66-49D4-9F3A-FE470DA0E7E0}" destId="{11163848-A7DC-422E-BAF3-120632C62505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E3851D-2DA8-4167-B239-1B1E79237853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E90376D-6082-48F1-B8BA-0BA5042A6D9C}">
      <dgm:prSet phldrT="[Текст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Углеводороды</a:t>
          </a:r>
        </a:p>
      </dgm:t>
    </dgm:pt>
    <dgm:pt modelId="{5F2594BE-413B-4B92-B0EF-EE43BFB8AF2F}" type="parTrans" cxnId="{71EADC7A-E554-4303-AF93-E72A5F56E829}">
      <dgm:prSet/>
      <dgm:spPr/>
      <dgm:t>
        <a:bodyPr/>
        <a:lstStyle/>
        <a:p>
          <a:endParaRPr lang="ru-RU"/>
        </a:p>
      </dgm:t>
    </dgm:pt>
    <dgm:pt modelId="{A63AB35D-5B97-464D-A384-3E8545EF814C}" type="sibTrans" cxnId="{71EADC7A-E554-4303-AF93-E72A5F56E829}">
      <dgm:prSet/>
      <dgm:spPr/>
      <dgm:t>
        <a:bodyPr/>
        <a:lstStyle/>
        <a:p>
          <a:endParaRPr lang="ru-RU"/>
        </a:p>
      </dgm:t>
    </dgm:pt>
    <dgm:pt modelId="{C20DD367-9236-483C-9F42-AC45A7F188F8}" type="asst">
      <dgm:prSet phldrT="[Текст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природные</a:t>
          </a:r>
        </a:p>
      </dgm:t>
    </dgm:pt>
    <dgm:pt modelId="{161C470E-7E5F-4011-8883-D9E3A369A065}" type="parTrans" cxnId="{301B74CD-7094-44AF-AFE8-F3A745B780D6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8E554D5F-0096-4690-904D-C9CEDB78491F}" type="sibTrans" cxnId="{301B74CD-7094-44AF-AFE8-F3A745B780D6}">
      <dgm:prSet/>
      <dgm:spPr/>
      <dgm:t>
        <a:bodyPr/>
        <a:lstStyle/>
        <a:p>
          <a:endParaRPr lang="ru-RU"/>
        </a:p>
      </dgm:t>
    </dgm:pt>
    <dgm:pt modelId="{80171ADA-A9BF-4F00-8616-C520C293CC6D}">
      <dgm:prSet phldrT="[Текст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техногенные</a:t>
          </a:r>
        </a:p>
      </dgm:t>
    </dgm:pt>
    <dgm:pt modelId="{2A549D9D-1988-45B8-A181-6D3A19993231}" type="parTrans" cxnId="{4FF5177A-40DE-40D6-8FB5-EEF8ED6C4B9A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1B0F3383-A946-4469-A6F8-24D5E1374C18}" type="sibTrans" cxnId="{4FF5177A-40DE-40D6-8FB5-EEF8ED6C4B9A}">
      <dgm:prSet/>
      <dgm:spPr/>
      <dgm:t>
        <a:bodyPr/>
        <a:lstStyle/>
        <a:p>
          <a:endParaRPr lang="ru-RU"/>
        </a:p>
      </dgm:t>
    </dgm:pt>
    <dgm:pt modelId="{2A406F64-EA66-49D4-9F3A-FE470DA0E7E0}" type="pres">
      <dgm:prSet presAssocID="{15E3851D-2DA8-4167-B239-1B1E79237853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C7A7180-FA03-4B5C-BF52-DF2C163B5FA2}" type="pres">
      <dgm:prSet presAssocID="{15E3851D-2DA8-4167-B239-1B1E79237853}" presName="hierFlow" presStyleCnt="0"/>
      <dgm:spPr/>
    </dgm:pt>
    <dgm:pt modelId="{24264EB8-51CB-472A-865D-178CD189C8DA}" type="pres">
      <dgm:prSet presAssocID="{15E3851D-2DA8-4167-B239-1B1E79237853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74E8BF45-7E41-4978-A603-3747EDEAE125}" type="pres">
      <dgm:prSet presAssocID="{AE90376D-6082-48F1-B8BA-0BA5042A6D9C}" presName="Name14" presStyleCnt="0"/>
      <dgm:spPr/>
    </dgm:pt>
    <dgm:pt modelId="{4ADABFDC-1B34-4281-AA1C-53FAB1D3C007}" type="pres">
      <dgm:prSet presAssocID="{AE90376D-6082-48F1-B8BA-0BA5042A6D9C}" presName="level1Shape" presStyleLbl="node0" presStyleIdx="0" presStyleCnt="1">
        <dgm:presLayoutVars>
          <dgm:chPref val="3"/>
        </dgm:presLayoutVars>
      </dgm:prSet>
      <dgm:spPr/>
    </dgm:pt>
    <dgm:pt modelId="{5860D502-52FC-4484-97F9-4005E90BA9B1}" type="pres">
      <dgm:prSet presAssocID="{AE90376D-6082-48F1-B8BA-0BA5042A6D9C}" presName="hierChild2" presStyleCnt="0"/>
      <dgm:spPr/>
    </dgm:pt>
    <dgm:pt modelId="{9796DB85-3B59-4F6B-B63D-6A8BD585313B}" type="pres">
      <dgm:prSet presAssocID="{161C470E-7E5F-4011-8883-D9E3A369A065}" presName="Name19" presStyleLbl="parChTrans1D2" presStyleIdx="0" presStyleCnt="2"/>
      <dgm:spPr/>
    </dgm:pt>
    <dgm:pt modelId="{5A9EB642-2C78-4897-964E-E4F6C6BE687D}" type="pres">
      <dgm:prSet presAssocID="{C20DD367-9236-483C-9F42-AC45A7F188F8}" presName="Name21" presStyleCnt="0"/>
      <dgm:spPr/>
    </dgm:pt>
    <dgm:pt modelId="{20F8B4E1-3667-49BC-9371-A90E61FA4583}" type="pres">
      <dgm:prSet presAssocID="{C20DD367-9236-483C-9F42-AC45A7F188F8}" presName="level2Shape" presStyleLbl="asst1" presStyleIdx="0" presStyleCnt="1"/>
      <dgm:spPr/>
    </dgm:pt>
    <dgm:pt modelId="{DE5003DD-10DE-4F30-8161-C162FD66044C}" type="pres">
      <dgm:prSet presAssocID="{C20DD367-9236-483C-9F42-AC45A7F188F8}" presName="hierChild3" presStyleCnt="0"/>
      <dgm:spPr/>
    </dgm:pt>
    <dgm:pt modelId="{2B1E8B55-09B9-48A5-B7BE-F3CF9E642AC7}" type="pres">
      <dgm:prSet presAssocID="{2A549D9D-1988-45B8-A181-6D3A19993231}" presName="Name19" presStyleLbl="parChTrans1D2" presStyleIdx="1" presStyleCnt="2"/>
      <dgm:spPr/>
    </dgm:pt>
    <dgm:pt modelId="{88DBC028-CE8C-48C0-8760-16BAFF5A61F5}" type="pres">
      <dgm:prSet presAssocID="{80171ADA-A9BF-4F00-8616-C520C293CC6D}" presName="Name21" presStyleCnt="0"/>
      <dgm:spPr/>
    </dgm:pt>
    <dgm:pt modelId="{5D6F4C06-768C-4FAC-9B12-EBFAFA87729D}" type="pres">
      <dgm:prSet presAssocID="{80171ADA-A9BF-4F00-8616-C520C293CC6D}" presName="level2Shape" presStyleLbl="node2" presStyleIdx="0" presStyleCnt="1"/>
      <dgm:spPr/>
    </dgm:pt>
    <dgm:pt modelId="{39E41D0B-0E2E-4110-8EC2-AAA164ACD6DA}" type="pres">
      <dgm:prSet presAssocID="{80171ADA-A9BF-4F00-8616-C520C293CC6D}" presName="hierChild3" presStyleCnt="0"/>
      <dgm:spPr/>
    </dgm:pt>
    <dgm:pt modelId="{11163848-A7DC-422E-BAF3-120632C62505}" type="pres">
      <dgm:prSet presAssocID="{15E3851D-2DA8-4167-B239-1B1E79237853}" presName="bgShapesFlow" presStyleCnt="0"/>
      <dgm:spPr/>
    </dgm:pt>
  </dgm:ptLst>
  <dgm:cxnLst>
    <dgm:cxn modelId="{6093B117-E5FD-4F0C-836A-85DC80AAD7DD}" type="presOf" srcId="{15E3851D-2DA8-4167-B239-1B1E79237853}" destId="{2A406F64-EA66-49D4-9F3A-FE470DA0E7E0}" srcOrd="0" destOrd="0" presId="urn:microsoft.com/office/officeart/2005/8/layout/hierarchy6"/>
    <dgm:cxn modelId="{4E21FD35-4ED5-4ADE-BDCD-E2125E0C6D9F}" type="presOf" srcId="{161C470E-7E5F-4011-8883-D9E3A369A065}" destId="{9796DB85-3B59-4F6B-B63D-6A8BD585313B}" srcOrd="0" destOrd="0" presId="urn:microsoft.com/office/officeart/2005/8/layout/hierarchy6"/>
    <dgm:cxn modelId="{5E133D3F-1743-46CC-91F9-087EBAAE042D}" type="presOf" srcId="{C20DD367-9236-483C-9F42-AC45A7F188F8}" destId="{20F8B4E1-3667-49BC-9371-A90E61FA4583}" srcOrd="0" destOrd="0" presId="urn:microsoft.com/office/officeart/2005/8/layout/hierarchy6"/>
    <dgm:cxn modelId="{4FF5177A-40DE-40D6-8FB5-EEF8ED6C4B9A}" srcId="{AE90376D-6082-48F1-B8BA-0BA5042A6D9C}" destId="{80171ADA-A9BF-4F00-8616-C520C293CC6D}" srcOrd="1" destOrd="0" parTransId="{2A549D9D-1988-45B8-A181-6D3A19993231}" sibTransId="{1B0F3383-A946-4469-A6F8-24D5E1374C18}"/>
    <dgm:cxn modelId="{71EADC7A-E554-4303-AF93-E72A5F56E829}" srcId="{15E3851D-2DA8-4167-B239-1B1E79237853}" destId="{AE90376D-6082-48F1-B8BA-0BA5042A6D9C}" srcOrd="0" destOrd="0" parTransId="{5F2594BE-413B-4B92-B0EF-EE43BFB8AF2F}" sibTransId="{A63AB35D-5B97-464D-A384-3E8545EF814C}"/>
    <dgm:cxn modelId="{1ECB1199-6610-4C25-841F-3F0DF51522ED}" type="presOf" srcId="{2A549D9D-1988-45B8-A181-6D3A19993231}" destId="{2B1E8B55-09B9-48A5-B7BE-F3CF9E642AC7}" srcOrd="0" destOrd="0" presId="urn:microsoft.com/office/officeart/2005/8/layout/hierarchy6"/>
    <dgm:cxn modelId="{AD81D4A7-1661-43FF-84CB-34EB9CF5B17B}" type="presOf" srcId="{80171ADA-A9BF-4F00-8616-C520C293CC6D}" destId="{5D6F4C06-768C-4FAC-9B12-EBFAFA87729D}" srcOrd="0" destOrd="0" presId="urn:microsoft.com/office/officeart/2005/8/layout/hierarchy6"/>
    <dgm:cxn modelId="{DC1D70C7-364C-4664-AFAA-0BBC3B2A12A3}" type="presOf" srcId="{AE90376D-6082-48F1-B8BA-0BA5042A6D9C}" destId="{4ADABFDC-1B34-4281-AA1C-53FAB1D3C007}" srcOrd="0" destOrd="0" presId="urn:microsoft.com/office/officeart/2005/8/layout/hierarchy6"/>
    <dgm:cxn modelId="{301B74CD-7094-44AF-AFE8-F3A745B780D6}" srcId="{AE90376D-6082-48F1-B8BA-0BA5042A6D9C}" destId="{C20DD367-9236-483C-9F42-AC45A7F188F8}" srcOrd="0" destOrd="0" parTransId="{161C470E-7E5F-4011-8883-D9E3A369A065}" sibTransId="{8E554D5F-0096-4690-904D-C9CEDB78491F}"/>
    <dgm:cxn modelId="{10B6BD7F-5DED-486F-9928-85939C2FC78B}" type="presParOf" srcId="{2A406F64-EA66-49D4-9F3A-FE470DA0E7E0}" destId="{4C7A7180-FA03-4B5C-BF52-DF2C163B5FA2}" srcOrd="0" destOrd="0" presId="urn:microsoft.com/office/officeart/2005/8/layout/hierarchy6"/>
    <dgm:cxn modelId="{54170FC1-14C0-4AE2-80EC-770D4C55E76B}" type="presParOf" srcId="{4C7A7180-FA03-4B5C-BF52-DF2C163B5FA2}" destId="{24264EB8-51CB-472A-865D-178CD189C8DA}" srcOrd="0" destOrd="0" presId="urn:microsoft.com/office/officeart/2005/8/layout/hierarchy6"/>
    <dgm:cxn modelId="{1BAF1C59-4FE0-4E6A-84CE-1D53004DED50}" type="presParOf" srcId="{24264EB8-51CB-472A-865D-178CD189C8DA}" destId="{74E8BF45-7E41-4978-A603-3747EDEAE125}" srcOrd="0" destOrd="0" presId="urn:microsoft.com/office/officeart/2005/8/layout/hierarchy6"/>
    <dgm:cxn modelId="{2F549A22-E3B5-40E6-A412-F32E861FBC38}" type="presParOf" srcId="{74E8BF45-7E41-4978-A603-3747EDEAE125}" destId="{4ADABFDC-1B34-4281-AA1C-53FAB1D3C007}" srcOrd="0" destOrd="0" presId="urn:microsoft.com/office/officeart/2005/8/layout/hierarchy6"/>
    <dgm:cxn modelId="{FB06E1FA-41D1-4480-A485-D5FD75BD96C9}" type="presParOf" srcId="{74E8BF45-7E41-4978-A603-3747EDEAE125}" destId="{5860D502-52FC-4484-97F9-4005E90BA9B1}" srcOrd="1" destOrd="0" presId="urn:microsoft.com/office/officeart/2005/8/layout/hierarchy6"/>
    <dgm:cxn modelId="{F29A5AE2-0454-4B3F-893B-B22A7D2CA77B}" type="presParOf" srcId="{5860D502-52FC-4484-97F9-4005E90BA9B1}" destId="{9796DB85-3B59-4F6B-B63D-6A8BD585313B}" srcOrd="0" destOrd="0" presId="urn:microsoft.com/office/officeart/2005/8/layout/hierarchy6"/>
    <dgm:cxn modelId="{26FF419C-EC57-4690-8F38-B0AE160D4BB8}" type="presParOf" srcId="{5860D502-52FC-4484-97F9-4005E90BA9B1}" destId="{5A9EB642-2C78-4897-964E-E4F6C6BE687D}" srcOrd="1" destOrd="0" presId="urn:microsoft.com/office/officeart/2005/8/layout/hierarchy6"/>
    <dgm:cxn modelId="{7C698697-520C-4E25-B204-249D4AB0D901}" type="presParOf" srcId="{5A9EB642-2C78-4897-964E-E4F6C6BE687D}" destId="{20F8B4E1-3667-49BC-9371-A90E61FA4583}" srcOrd="0" destOrd="0" presId="urn:microsoft.com/office/officeart/2005/8/layout/hierarchy6"/>
    <dgm:cxn modelId="{E5EBAAF1-F624-4728-A72D-5170D78BFC84}" type="presParOf" srcId="{5A9EB642-2C78-4897-964E-E4F6C6BE687D}" destId="{DE5003DD-10DE-4F30-8161-C162FD66044C}" srcOrd="1" destOrd="0" presId="urn:microsoft.com/office/officeart/2005/8/layout/hierarchy6"/>
    <dgm:cxn modelId="{3F53CD44-EECA-4EF6-87CB-475035E1FCAB}" type="presParOf" srcId="{5860D502-52FC-4484-97F9-4005E90BA9B1}" destId="{2B1E8B55-09B9-48A5-B7BE-F3CF9E642AC7}" srcOrd="2" destOrd="0" presId="urn:microsoft.com/office/officeart/2005/8/layout/hierarchy6"/>
    <dgm:cxn modelId="{5B91E6BC-8201-473C-B6F2-B90894C01BEA}" type="presParOf" srcId="{5860D502-52FC-4484-97F9-4005E90BA9B1}" destId="{88DBC028-CE8C-48C0-8760-16BAFF5A61F5}" srcOrd="3" destOrd="0" presId="urn:microsoft.com/office/officeart/2005/8/layout/hierarchy6"/>
    <dgm:cxn modelId="{ABF83558-97B7-4C05-A4FA-D46A2353D72E}" type="presParOf" srcId="{88DBC028-CE8C-48C0-8760-16BAFF5A61F5}" destId="{5D6F4C06-768C-4FAC-9B12-EBFAFA87729D}" srcOrd="0" destOrd="0" presId="urn:microsoft.com/office/officeart/2005/8/layout/hierarchy6"/>
    <dgm:cxn modelId="{F458CF1F-4BDE-47F7-9B24-0A1054D2A50A}" type="presParOf" srcId="{88DBC028-CE8C-48C0-8760-16BAFF5A61F5}" destId="{39E41D0B-0E2E-4110-8EC2-AAA164ACD6DA}" srcOrd="1" destOrd="0" presId="urn:microsoft.com/office/officeart/2005/8/layout/hierarchy6"/>
    <dgm:cxn modelId="{D69C0C65-5143-40B4-A821-97A353CDE511}" type="presParOf" srcId="{2A406F64-EA66-49D4-9F3A-FE470DA0E7E0}" destId="{11163848-A7DC-422E-BAF3-120632C62505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2E2360-7CCC-4D84-BE11-CAA28A2FCCC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AA5F84-D120-4E4F-8E7F-1223383AC954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2000" b="1" dirty="0"/>
            <a:t>Углеводородное состояние почв</a:t>
          </a:r>
          <a:endParaRPr lang="ru-RU" sz="2000" dirty="0"/>
        </a:p>
      </dgm:t>
    </dgm:pt>
    <dgm:pt modelId="{43710257-D9A3-465E-9DDA-899A59C038C7}" type="parTrans" cxnId="{E45A810F-E815-436C-85EB-BE328969B05E}">
      <dgm:prSet/>
      <dgm:spPr/>
      <dgm:t>
        <a:bodyPr/>
        <a:lstStyle/>
        <a:p>
          <a:endParaRPr lang="ru-RU"/>
        </a:p>
      </dgm:t>
    </dgm:pt>
    <dgm:pt modelId="{E106CD84-0832-418F-9E5C-C532378F250F}" type="sibTrans" cxnId="{E45A810F-E815-436C-85EB-BE328969B05E}">
      <dgm:prSet/>
      <dgm:spPr/>
      <dgm:t>
        <a:bodyPr/>
        <a:lstStyle/>
        <a:p>
          <a:endParaRPr lang="ru-RU"/>
        </a:p>
      </dgm:t>
    </dgm:pt>
    <dgm:pt modelId="{AFF16565-5504-489C-89D5-D2C1B8F12160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800" dirty="0"/>
            <a:t>Суммарное содержание и качественный состав </a:t>
          </a:r>
          <a:r>
            <a:rPr lang="ru-RU" sz="1800" dirty="0" err="1"/>
            <a:t>битумоидов</a:t>
          </a:r>
          <a:endParaRPr lang="ru-RU" sz="1800" dirty="0"/>
        </a:p>
      </dgm:t>
    </dgm:pt>
    <dgm:pt modelId="{CA64E095-4BD1-4411-87AE-A90AAE4AF9D5}" type="parTrans" cxnId="{C83E9D58-C45B-4531-BA5B-1FC49A9E3879}">
      <dgm:prSet/>
      <dgm:spPr/>
      <dgm:t>
        <a:bodyPr/>
        <a:lstStyle/>
        <a:p>
          <a:endParaRPr lang="ru-RU"/>
        </a:p>
      </dgm:t>
    </dgm:pt>
    <dgm:pt modelId="{D4053037-DB9A-4244-B9CA-E312D981029F}" type="sibTrans" cxnId="{C83E9D58-C45B-4531-BA5B-1FC49A9E3879}">
      <dgm:prSet/>
      <dgm:spPr/>
      <dgm:t>
        <a:bodyPr/>
        <a:lstStyle/>
        <a:p>
          <a:endParaRPr lang="ru-RU"/>
        </a:p>
      </dgm:t>
    </dgm:pt>
    <dgm:pt modelId="{50271951-8E91-4E67-8497-F1000C987774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800" dirty="0"/>
            <a:t>Состав индивидуальных углеводородных соединений</a:t>
          </a:r>
        </a:p>
      </dgm:t>
    </dgm:pt>
    <dgm:pt modelId="{8C70CEAF-6B34-4AD5-89F4-CF1C6D1CB110}" type="parTrans" cxnId="{5F4E43B2-98AF-4050-BE64-16545516D755}">
      <dgm:prSet/>
      <dgm:spPr/>
      <dgm:t>
        <a:bodyPr/>
        <a:lstStyle/>
        <a:p>
          <a:endParaRPr lang="ru-RU"/>
        </a:p>
      </dgm:t>
    </dgm:pt>
    <dgm:pt modelId="{6BF6890A-C18E-4A75-AEF6-81965F457749}" type="sibTrans" cxnId="{5F4E43B2-98AF-4050-BE64-16545516D755}">
      <dgm:prSet/>
      <dgm:spPr/>
      <dgm:t>
        <a:bodyPr/>
        <a:lstStyle/>
        <a:p>
          <a:endParaRPr lang="ru-RU"/>
        </a:p>
      </dgm:t>
    </dgm:pt>
    <dgm:pt modelId="{BF98763E-61E7-4048-8F45-95F3763B835E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800" dirty="0"/>
            <a:t>Количество и индивидуальный состав удерживаемых почвой углеводородных газов</a:t>
          </a:r>
        </a:p>
      </dgm:t>
    </dgm:pt>
    <dgm:pt modelId="{D49CC952-EE9C-4186-841F-AB7459840E0E}" type="parTrans" cxnId="{5DD59A34-8E43-4236-9DD1-01148B7C46FB}">
      <dgm:prSet/>
      <dgm:spPr/>
      <dgm:t>
        <a:bodyPr/>
        <a:lstStyle/>
        <a:p>
          <a:endParaRPr lang="ru-RU"/>
        </a:p>
      </dgm:t>
    </dgm:pt>
    <dgm:pt modelId="{B84597C5-AA56-4ACF-8E99-3948266B696C}" type="sibTrans" cxnId="{5DD59A34-8E43-4236-9DD1-01148B7C46FB}">
      <dgm:prSet/>
      <dgm:spPr/>
      <dgm:t>
        <a:bodyPr/>
        <a:lstStyle/>
        <a:p>
          <a:endParaRPr lang="ru-RU"/>
        </a:p>
      </dgm:t>
    </dgm:pt>
    <dgm:pt modelId="{654772B3-22F5-47C3-B1FF-6E2F6D3B52EF}" type="pres">
      <dgm:prSet presAssocID="{AE2E2360-7CCC-4D84-BE11-CAA28A2FCCC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8BE4A02-5AFD-47B9-8FD2-BABE264E7AFB}" type="pres">
      <dgm:prSet presAssocID="{FDAA5F84-D120-4E4F-8E7F-1223383AC954}" presName="hierRoot1" presStyleCnt="0">
        <dgm:presLayoutVars>
          <dgm:hierBranch val="init"/>
        </dgm:presLayoutVars>
      </dgm:prSet>
      <dgm:spPr/>
    </dgm:pt>
    <dgm:pt modelId="{E1DDCE7A-FC7C-4A75-9A8E-EE6AB704D95A}" type="pres">
      <dgm:prSet presAssocID="{FDAA5F84-D120-4E4F-8E7F-1223383AC954}" presName="rootComposite1" presStyleCnt="0"/>
      <dgm:spPr/>
    </dgm:pt>
    <dgm:pt modelId="{A425FBE7-3DCB-436A-A14A-B6473F11EB7F}" type="pres">
      <dgm:prSet presAssocID="{FDAA5F84-D120-4E4F-8E7F-1223383AC954}" presName="rootText1" presStyleLbl="node0" presStyleIdx="0" presStyleCnt="1">
        <dgm:presLayoutVars>
          <dgm:chPref val="3"/>
        </dgm:presLayoutVars>
      </dgm:prSet>
      <dgm:spPr/>
    </dgm:pt>
    <dgm:pt modelId="{DA782E58-1E89-421C-87E3-4B0B93DE0F06}" type="pres">
      <dgm:prSet presAssocID="{FDAA5F84-D120-4E4F-8E7F-1223383AC954}" presName="rootConnector1" presStyleLbl="node1" presStyleIdx="0" presStyleCnt="0"/>
      <dgm:spPr/>
    </dgm:pt>
    <dgm:pt modelId="{77BA65A0-82E2-40AB-835E-D446EDE2CA07}" type="pres">
      <dgm:prSet presAssocID="{FDAA5F84-D120-4E4F-8E7F-1223383AC954}" presName="hierChild2" presStyleCnt="0"/>
      <dgm:spPr/>
    </dgm:pt>
    <dgm:pt modelId="{E68766CE-BFA5-4D94-BA89-7BDA53123648}" type="pres">
      <dgm:prSet presAssocID="{CA64E095-4BD1-4411-87AE-A90AAE4AF9D5}" presName="Name37" presStyleLbl="parChTrans1D2" presStyleIdx="0" presStyleCnt="3"/>
      <dgm:spPr/>
    </dgm:pt>
    <dgm:pt modelId="{76BF8405-1891-4A83-99AB-A96F6B80DC81}" type="pres">
      <dgm:prSet presAssocID="{AFF16565-5504-489C-89D5-D2C1B8F12160}" presName="hierRoot2" presStyleCnt="0">
        <dgm:presLayoutVars>
          <dgm:hierBranch val="init"/>
        </dgm:presLayoutVars>
      </dgm:prSet>
      <dgm:spPr/>
    </dgm:pt>
    <dgm:pt modelId="{7E6CDB26-5633-4056-B108-074448D317C8}" type="pres">
      <dgm:prSet presAssocID="{AFF16565-5504-489C-89D5-D2C1B8F12160}" presName="rootComposite" presStyleCnt="0"/>
      <dgm:spPr/>
    </dgm:pt>
    <dgm:pt modelId="{C7119ED2-0F6E-4FB3-B061-65AC68315835}" type="pres">
      <dgm:prSet presAssocID="{AFF16565-5504-489C-89D5-D2C1B8F12160}" presName="rootText" presStyleLbl="node2" presStyleIdx="0" presStyleCnt="3" custScaleX="113621" custScaleY="133167">
        <dgm:presLayoutVars>
          <dgm:chPref val="3"/>
        </dgm:presLayoutVars>
      </dgm:prSet>
      <dgm:spPr/>
    </dgm:pt>
    <dgm:pt modelId="{C7448D57-AB25-46C8-82BA-E1445041C1BB}" type="pres">
      <dgm:prSet presAssocID="{AFF16565-5504-489C-89D5-D2C1B8F12160}" presName="rootConnector" presStyleLbl="node2" presStyleIdx="0" presStyleCnt="3"/>
      <dgm:spPr/>
    </dgm:pt>
    <dgm:pt modelId="{E7E7DA9B-29F6-4AC3-9CC0-29871D2B781B}" type="pres">
      <dgm:prSet presAssocID="{AFF16565-5504-489C-89D5-D2C1B8F12160}" presName="hierChild4" presStyleCnt="0"/>
      <dgm:spPr/>
    </dgm:pt>
    <dgm:pt modelId="{859A2D2C-1C5C-4E2D-B138-FB83D8C49CCE}" type="pres">
      <dgm:prSet presAssocID="{AFF16565-5504-489C-89D5-D2C1B8F12160}" presName="hierChild5" presStyleCnt="0"/>
      <dgm:spPr/>
    </dgm:pt>
    <dgm:pt modelId="{4348EECB-6F86-490D-857B-36199355FCA8}" type="pres">
      <dgm:prSet presAssocID="{8C70CEAF-6B34-4AD5-89F4-CF1C6D1CB110}" presName="Name37" presStyleLbl="parChTrans1D2" presStyleIdx="1" presStyleCnt="3"/>
      <dgm:spPr/>
    </dgm:pt>
    <dgm:pt modelId="{1E2170C9-EAD5-424A-9346-17E040362A64}" type="pres">
      <dgm:prSet presAssocID="{50271951-8E91-4E67-8497-F1000C987774}" presName="hierRoot2" presStyleCnt="0">
        <dgm:presLayoutVars>
          <dgm:hierBranch val="init"/>
        </dgm:presLayoutVars>
      </dgm:prSet>
      <dgm:spPr/>
    </dgm:pt>
    <dgm:pt modelId="{902FF7CE-BA2D-4F9D-9D20-399593D723F1}" type="pres">
      <dgm:prSet presAssocID="{50271951-8E91-4E67-8497-F1000C987774}" presName="rootComposite" presStyleCnt="0"/>
      <dgm:spPr/>
    </dgm:pt>
    <dgm:pt modelId="{F2E1AF15-7F85-4973-B0C4-57F54F986ECB}" type="pres">
      <dgm:prSet presAssocID="{50271951-8E91-4E67-8497-F1000C987774}" presName="rootText" presStyleLbl="node2" presStyleIdx="1" presStyleCnt="3" custScaleX="104750" custScaleY="128053">
        <dgm:presLayoutVars>
          <dgm:chPref val="3"/>
        </dgm:presLayoutVars>
      </dgm:prSet>
      <dgm:spPr/>
    </dgm:pt>
    <dgm:pt modelId="{95968396-DAE0-4B96-A98D-58848A3F8D7F}" type="pres">
      <dgm:prSet presAssocID="{50271951-8E91-4E67-8497-F1000C987774}" presName="rootConnector" presStyleLbl="node2" presStyleIdx="1" presStyleCnt="3"/>
      <dgm:spPr/>
    </dgm:pt>
    <dgm:pt modelId="{92A73354-E493-430D-B3F7-1110491FA446}" type="pres">
      <dgm:prSet presAssocID="{50271951-8E91-4E67-8497-F1000C987774}" presName="hierChild4" presStyleCnt="0"/>
      <dgm:spPr/>
    </dgm:pt>
    <dgm:pt modelId="{619D70C4-C3E4-4CA9-9A57-00CBC6356CB6}" type="pres">
      <dgm:prSet presAssocID="{50271951-8E91-4E67-8497-F1000C987774}" presName="hierChild5" presStyleCnt="0"/>
      <dgm:spPr/>
    </dgm:pt>
    <dgm:pt modelId="{C23D5375-EC35-48F6-AF75-3EC92F2EA576}" type="pres">
      <dgm:prSet presAssocID="{D49CC952-EE9C-4186-841F-AB7459840E0E}" presName="Name37" presStyleLbl="parChTrans1D2" presStyleIdx="2" presStyleCnt="3"/>
      <dgm:spPr/>
    </dgm:pt>
    <dgm:pt modelId="{DDDC3726-B5E2-458A-9CD4-175F9F3EA2BA}" type="pres">
      <dgm:prSet presAssocID="{BF98763E-61E7-4048-8F45-95F3763B835E}" presName="hierRoot2" presStyleCnt="0">
        <dgm:presLayoutVars>
          <dgm:hierBranch val="init"/>
        </dgm:presLayoutVars>
      </dgm:prSet>
      <dgm:spPr/>
    </dgm:pt>
    <dgm:pt modelId="{6053324A-A862-4B03-83F7-3D242654D4E4}" type="pres">
      <dgm:prSet presAssocID="{BF98763E-61E7-4048-8F45-95F3763B835E}" presName="rootComposite" presStyleCnt="0"/>
      <dgm:spPr/>
    </dgm:pt>
    <dgm:pt modelId="{89E9FED4-465F-4A00-8C0E-5D2C16AE68BA}" type="pres">
      <dgm:prSet presAssocID="{BF98763E-61E7-4048-8F45-95F3763B835E}" presName="rootText" presStyleLbl="node2" presStyleIdx="2" presStyleCnt="3" custScaleX="117329" custScaleY="131075">
        <dgm:presLayoutVars>
          <dgm:chPref val="3"/>
        </dgm:presLayoutVars>
      </dgm:prSet>
      <dgm:spPr/>
    </dgm:pt>
    <dgm:pt modelId="{9C1F503D-BBF0-43D9-81F1-B1A004F7DF56}" type="pres">
      <dgm:prSet presAssocID="{BF98763E-61E7-4048-8F45-95F3763B835E}" presName="rootConnector" presStyleLbl="node2" presStyleIdx="2" presStyleCnt="3"/>
      <dgm:spPr/>
    </dgm:pt>
    <dgm:pt modelId="{617E64CB-E14E-4899-BAC0-8ECF1F00D3B3}" type="pres">
      <dgm:prSet presAssocID="{BF98763E-61E7-4048-8F45-95F3763B835E}" presName="hierChild4" presStyleCnt="0"/>
      <dgm:spPr/>
    </dgm:pt>
    <dgm:pt modelId="{742FDBB2-9B9A-4874-B5F9-6EA4B0644493}" type="pres">
      <dgm:prSet presAssocID="{BF98763E-61E7-4048-8F45-95F3763B835E}" presName="hierChild5" presStyleCnt="0"/>
      <dgm:spPr/>
    </dgm:pt>
    <dgm:pt modelId="{1944E9A3-D017-4EAB-8584-51849ECA3C3A}" type="pres">
      <dgm:prSet presAssocID="{FDAA5F84-D120-4E4F-8E7F-1223383AC954}" presName="hierChild3" presStyleCnt="0"/>
      <dgm:spPr/>
    </dgm:pt>
  </dgm:ptLst>
  <dgm:cxnLst>
    <dgm:cxn modelId="{D081A201-65C6-4847-BF52-6FB75DC56BAD}" type="presOf" srcId="{50271951-8E91-4E67-8497-F1000C987774}" destId="{95968396-DAE0-4B96-A98D-58848A3F8D7F}" srcOrd="1" destOrd="0" presId="urn:microsoft.com/office/officeart/2005/8/layout/orgChart1"/>
    <dgm:cxn modelId="{DB204D06-7511-425F-88FC-69B1C9E583DC}" type="presOf" srcId="{50271951-8E91-4E67-8497-F1000C987774}" destId="{F2E1AF15-7F85-4973-B0C4-57F54F986ECB}" srcOrd="0" destOrd="0" presId="urn:microsoft.com/office/officeart/2005/8/layout/orgChart1"/>
    <dgm:cxn modelId="{E45A810F-E815-436C-85EB-BE328969B05E}" srcId="{AE2E2360-7CCC-4D84-BE11-CAA28A2FCCC7}" destId="{FDAA5F84-D120-4E4F-8E7F-1223383AC954}" srcOrd="0" destOrd="0" parTransId="{43710257-D9A3-465E-9DDA-899A59C038C7}" sibTransId="{E106CD84-0832-418F-9E5C-C532378F250F}"/>
    <dgm:cxn modelId="{B7A26532-08B4-46A8-92B0-FD874E02642A}" type="presOf" srcId="{CA64E095-4BD1-4411-87AE-A90AAE4AF9D5}" destId="{E68766CE-BFA5-4D94-BA89-7BDA53123648}" srcOrd="0" destOrd="0" presId="urn:microsoft.com/office/officeart/2005/8/layout/orgChart1"/>
    <dgm:cxn modelId="{5DD59A34-8E43-4236-9DD1-01148B7C46FB}" srcId="{FDAA5F84-D120-4E4F-8E7F-1223383AC954}" destId="{BF98763E-61E7-4048-8F45-95F3763B835E}" srcOrd="2" destOrd="0" parTransId="{D49CC952-EE9C-4186-841F-AB7459840E0E}" sibTransId="{B84597C5-AA56-4ACF-8E99-3948266B696C}"/>
    <dgm:cxn modelId="{BAD45938-E3FF-47A8-A867-EA0016D73340}" type="presOf" srcId="{BF98763E-61E7-4048-8F45-95F3763B835E}" destId="{9C1F503D-BBF0-43D9-81F1-B1A004F7DF56}" srcOrd="1" destOrd="0" presId="urn:microsoft.com/office/officeart/2005/8/layout/orgChart1"/>
    <dgm:cxn modelId="{E43E1440-33C3-40BB-85CF-7C0F260D9944}" type="presOf" srcId="{D49CC952-EE9C-4186-841F-AB7459840E0E}" destId="{C23D5375-EC35-48F6-AF75-3EC92F2EA576}" srcOrd="0" destOrd="0" presId="urn:microsoft.com/office/officeart/2005/8/layout/orgChart1"/>
    <dgm:cxn modelId="{1A00A463-EA0C-49D4-927B-D7CECDB7A574}" type="presOf" srcId="{AE2E2360-7CCC-4D84-BE11-CAA28A2FCCC7}" destId="{654772B3-22F5-47C3-B1FF-6E2F6D3B52EF}" srcOrd="0" destOrd="0" presId="urn:microsoft.com/office/officeart/2005/8/layout/orgChart1"/>
    <dgm:cxn modelId="{C83E9D58-C45B-4531-BA5B-1FC49A9E3879}" srcId="{FDAA5F84-D120-4E4F-8E7F-1223383AC954}" destId="{AFF16565-5504-489C-89D5-D2C1B8F12160}" srcOrd="0" destOrd="0" parTransId="{CA64E095-4BD1-4411-87AE-A90AAE4AF9D5}" sibTransId="{D4053037-DB9A-4244-B9CA-E312D981029F}"/>
    <dgm:cxn modelId="{AE975599-D743-459A-803F-B1F29AFD65AA}" type="presOf" srcId="{AFF16565-5504-489C-89D5-D2C1B8F12160}" destId="{C7119ED2-0F6E-4FB3-B061-65AC68315835}" srcOrd="0" destOrd="0" presId="urn:microsoft.com/office/officeart/2005/8/layout/orgChart1"/>
    <dgm:cxn modelId="{85FB1EA7-EF98-4B86-9BEF-75EE7B3D5C17}" type="presOf" srcId="{FDAA5F84-D120-4E4F-8E7F-1223383AC954}" destId="{A425FBE7-3DCB-436A-A14A-B6473F11EB7F}" srcOrd="0" destOrd="0" presId="urn:microsoft.com/office/officeart/2005/8/layout/orgChart1"/>
    <dgm:cxn modelId="{C3C5C2AB-2E53-4697-86C6-032CDA704FDA}" type="presOf" srcId="{8C70CEAF-6B34-4AD5-89F4-CF1C6D1CB110}" destId="{4348EECB-6F86-490D-857B-36199355FCA8}" srcOrd="0" destOrd="0" presId="urn:microsoft.com/office/officeart/2005/8/layout/orgChart1"/>
    <dgm:cxn modelId="{C2F1D6AF-7454-4772-9EE3-46CCEAEE0B04}" type="presOf" srcId="{BF98763E-61E7-4048-8F45-95F3763B835E}" destId="{89E9FED4-465F-4A00-8C0E-5D2C16AE68BA}" srcOrd="0" destOrd="0" presId="urn:microsoft.com/office/officeart/2005/8/layout/orgChart1"/>
    <dgm:cxn modelId="{5F4E43B2-98AF-4050-BE64-16545516D755}" srcId="{FDAA5F84-D120-4E4F-8E7F-1223383AC954}" destId="{50271951-8E91-4E67-8497-F1000C987774}" srcOrd="1" destOrd="0" parTransId="{8C70CEAF-6B34-4AD5-89F4-CF1C6D1CB110}" sibTransId="{6BF6890A-C18E-4A75-AEF6-81965F457749}"/>
    <dgm:cxn modelId="{7F85FAC1-FC35-4CDA-8CDC-E0D115162676}" type="presOf" srcId="{AFF16565-5504-489C-89D5-D2C1B8F12160}" destId="{C7448D57-AB25-46C8-82BA-E1445041C1BB}" srcOrd="1" destOrd="0" presId="urn:microsoft.com/office/officeart/2005/8/layout/orgChart1"/>
    <dgm:cxn modelId="{ED80B8CD-228B-459A-89D8-CEF38D54EF2E}" type="presOf" srcId="{FDAA5F84-D120-4E4F-8E7F-1223383AC954}" destId="{DA782E58-1E89-421C-87E3-4B0B93DE0F06}" srcOrd="1" destOrd="0" presId="urn:microsoft.com/office/officeart/2005/8/layout/orgChart1"/>
    <dgm:cxn modelId="{8E7F2730-4431-4CB8-88AF-8345C167C518}" type="presParOf" srcId="{654772B3-22F5-47C3-B1FF-6E2F6D3B52EF}" destId="{C8BE4A02-5AFD-47B9-8FD2-BABE264E7AFB}" srcOrd="0" destOrd="0" presId="urn:microsoft.com/office/officeart/2005/8/layout/orgChart1"/>
    <dgm:cxn modelId="{25D173E0-FDA4-4BA1-8ED3-47A2C2ACEAB0}" type="presParOf" srcId="{C8BE4A02-5AFD-47B9-8FD2-BABE264E7AFB}" destId="{E1DDCE7A-FC7C-4A75-9A8E-EE6AB704D95A}" srcOrd="0" destOrd="0" presId="urn:microsoft.com/office/officeart/2005/8/layout/orgChart1"/>
    <dgm:cxn modelId="{65824222-7E6D-4BD0-8997-C1AB909BD410}" type="presParOf" srcId="{E1DDCE7A-FC7C-4A75-9A8E-EE6AB704D95A}" destId="{A425FBE7-3DCB-436A-A14A-B6473F11EB7F}" srcOrd="0" destOrd="0" presId="urn:microsoft.com/office/officeart/2005/8/layout/orgChart1"/>
    <dgm:cxn modelId="{EFFD9606-17F8-4FDF-A5AF-768640AA7EE7}" type="presParOf" srcId="{E1DDCE7A-FC7C-4A75-9A8E-EE6AB704D95A}" destId="{DA782E58-1E89-421C-87E3-4B0B93DE0F06}" srcOrd="1" destOrd="0" presId="urn:microsoft.com/office/officeart/2005/8/layout/orgChart1"/>
    <dgm:cxn modelId="{171D5159-18F1-41F0-899F-AB31A8742A42}" type="presParOf" srcId="{C8BE4A02-5AFD-47B9-8FD2-BABE264E7AFB}" destId="{77BA65A0-82E2-40AB-835E-D446EDE2CA07}" srcOrd="1" destOrd="0" presId="urn:microsoft.com/office/officeart/2005/8/layout/orgChart1"/>
    <dgm:cxn modelId="{C213BF33-DDBE-44F2-A456-ED06A0B15CE4}" type="presParOf" srcId="{77BA65A0-82E2-40AB-835E-D446EDE2CA07}" destId="{E68766CE-BFA5-4D94-BA89-7BDA53123648}" srcOrd="0" destOrd="0" presId="urn:microsoft.com/office/officeart/2005/8/layout/orgChart1"/>
    <dgm:cxn modelId="{0625D5DD-644A-4A1F-948A-9B13AE1B3061}" type="presParOf" srcId="{77BA65A0-82E2-40AB-835E-D446EDE2CA07}" destId="{76BF8405-1891-4A83-99AB-A96F6B80DC81}" srcOrd="1" destOrd="0" presId="urn:microsoft.com/office/officeart/2005/8/layout/orgChart1"/>
    <dgm:cxn modelId="{11AA7875-74E8-4D07-AF23-E3A52A406242}" type="presParOf" srcId="{76BF8405-1891-4A83-99AB-A96F6B80DC81}" destId="{7E6CDB26-5633-4056-B108-074448D317C8}" srcOrd="0" destOrd="0" presId="urn:microsoft.com/office/officeart/2005/8/layout/orgChart1"/>
    <dgm:cxn modelId="{53B7E1F3-2AA3-42E4-8128-DD0FEBD04764}" type="presParOf" srcId="{7E6CDB26-5633-4056-B108-074448D317C8}" destId="{C7119ED2-0F6E-4FB3-B061-65AC68315835}" srcOrd="0" destOrd="0" presId="urn:microsoft.com/office/officeart/2005/8/layout/orgChart1"/>
    <dgm:cxn modelId="{8B345B50-C29B-404F-924C-4932CC0743CE}" type="presParOf" srcId="{7E6CDB26-5633-4056-B108-074448D317C8}" destId="{C7448D57-AB25-46C8-82BA-E1445041C1BB}" srcOrd="1" destOrd="0" presId="urn:microsoft.com/office/officeart/2005/8/layout/orgChart1"/>
    <dgm:cxn modelId="{085504D1-D8C5-4D6E-B7B4-FCF809ED80F6}" type="presParOf" srcId="{76BF8405-1891-4A83-99AB-A96F6B80DC81}" destId="{E7E7DA9B-29F6-4AC3-9CC0-29871D2B781B}" srcOrd="1" destOrd="0" presId="urn:microsoft.com/office/officeart/2005/8/layout/orgChart1"/>
    <dgm:cxn modelId="{AC178DC7-C677-4B96-BB11-6EE76F6AE882}" type="presParOf" srcId="{76BF8405-1891-4A83-99AB-A96F6B80DC81}" destId="{859A2D2C-1C5C-4E2D-B138-FB83D8C49CCE}" srcOrd="2" destOrd="0" presId="urn:microsoft.com/office/officeart/2005/8/layout/orgChart1"/>
    <dgm:cxn modelId="{62A493B7-29B7-482E-9612-317845BFA5C3}" type="presParOf" srcId="{77BA65A0-82E2-40AB-835E-D446EDE2CA07}" destId="{4348EECB-6F86-490D-857B-36199355FCA8}" srcOrd="2" destOrd="0" presId="urn:microsoft.com/office/officeart/2005/8/layout/orgChart1"/>
    <dgm:cxn modelId="{AA518AAF-2263-4478-872C-F8F12D1A36AD}" type="presParOf" srcId="{77BA65A0-82E2-40AB-835E-D446EDE2CA07}" destId="{1E2170C9-EAD5-424A-9346-17E040362A64}" srcOrd="3" destOrd="0" presId="urn:microsoft.com/office/officeart/2005/8/layout/orgChart1"/>
    <dgm:cxn modelId="{39213774-81C6-4762-BFD8-78F5A97A30B2}" type="presParOf" srcId="{1E2170C9-EAD5-424A-9346-17E040362A64}" destId="{902FF7CE-BA2D-4F9D-9D20-399593D723F1}" srcOrd="0" destOrd="0" presId="urn:microsoft.com/office/officeart/2005/8/layout/orgChart1"/>
    <dgm:cxn modelId="{81EA881B-76D2-4DF4-8DE4-802158705F26}" type="presParOf" srcId="{902FF7CE-BA2D-4F9D-9D20-399593D723F1}" destId="{F2E1AF15-7F85-4973-B0C4-57F54F986ECB}" srcOrd="0" destOrd="0" presId="urn:microsoft.com/office/officeart/2005/8/layout/orgChart1"/>
    <dgm:cxn modelId="{8B856E57-4F4E-497B-BDD9-3BF77186103A}" type="presParOf" srcId="{902FF7CE-BA2D-4F9D-9D20-399593D723F1}" destId="{95968396-DAE0-4B96-A98D-58848A3F8D7F}" srcOrd="1" destOrd="0" presId="urn:microsoft.com/office/officeart/2005/8/layout/orgChart1"/>
    <dgm:cxn modelId="{58C173C3-3324-41B4-BE2C-7CD0F6351168}" type="presParOf" srcId="{1E2170C9-EAD5-424A-9346-17E040362A64}" destId="{92A73354-E493-430D-B3F7-1110491FA446}" srcOrd="1" destOrd="0" presId="urn:microsoft.com/office/officeart/2005/8/layout/orgChart1"/>
    <dgm:cxn modelId="{86308204-9489-4FBC-8CD1-056B46EDFBF6}" type="presParOf" srcId="{1E2170C9-EAD5-424A-9346-17E040362A64}" destId="{619D70C4-C3E4-4CA9-9A57-00CBC6356CB6}" srcOrd="2" destOrd="0" presId="urn:microsoft.com/office/officeart/2005/8/layout/orgChart1"/>
    <dgm:cxn modelId="{05AC2993-6548-4244-B1A6-F22419E75025}" type="presParOf" srcId="{77BA65A0-82E2-40AB-835E-D446EDE2CA07}" destId="{C23D5375-EC35-48F6-AF75-3EC92F2EA576}" srcOrd="4" destOrd="0" presId="urn:microsoft.com/office/officeart/2005/8/layout/orgChart1"/>
    <dgm:cxn modelId="{E43B06E2-89C9-430C-8C2A-EDB1B2B6A15F}" type="presParOf" srcId="{77BA65A0-82E2-40AB-835E-D446EDE2CA07}" destId="{DDDC3726-B5E2-458A-9CD4-175F9F3EA2BA}" srcOrd="5" destOrd="0" presId="urn:microsoft.com/office/officeart/2005/8/layout/orgChart1"/>
    <dgm:cxn modelId="{0E765E2E-7BFA-4EE7-964F-7C7A77783821}" type="presParOf" srcId="{DDDC3726-B5E2-458A-9CD4-175F9F3EA2BA}" destId="{6053324A-A862-4B03-83F7-3D242654D4E4}" srcOrd="0" destOrd="0" presId="urn:microsoft.com/office/officeart/2005/8/layout/orgChart1"/>
    <dgm:cxn modelId="{DD7F67C7-5068-4820-892B-1F8EAA88985B}" type="presParOf" srcId="{6053324A-A862-4B03-83F7-3D242654D4E4}" destId="{89E9FED4-465F-4A00-8C0E-5D2C16AE68BA}" srcOrd="0" destOrd="0" presId="urn:microsoft.com/office/officeart/2005/8/layout/orgChart1"/>
    <dgm:cxn modelId="{947C174C-D255-4AE1-994D-B3E5ACD53E11}" type="presParOf" srcId="{6053324A-A862-4B03-83F7-3D242654D4E4}" destId="{9C1F503D-BBF0-43D9-81F1-B1A004F7DF56}" srcOrd="1" destOrd="0" presId="urn:microsoft.com/office/officeart/2005/8/layout/orgChart1"/>
    <dgm:cxn modelId="{5382E133-BFA9-44AC-ABFE-58B29E9BEF66}" type="presParOf" srcId="{DDDC3726-B5E2-458A-9CD4-175F9F3EA2BA}" destId="{617E64CB-E14E-4899-BAC0-8ECF1F00D3B3}" srcOrd="1" destOrd="0" presId="urn:microsoft.com/office/officeart/2005/8/layout/orgChart1"/>
    <dgm:cxn modelId="{99879C93-1440-4831-A448-1D48C428554A}" type="presParOf" srcId="{DDDC3726-B5E2-458A-9CD4-175F9F3EA2BA}" destId="{742FDBB2-9B9A-4874-B5F9-6EA4B0644493}" srcOrd="2" destOrd="0" presId="urn:microsoft.com/office/officeart/2005/8/layout/orgChart1"/>
    <dgm:cxn modelId="{CF756B4E-48D6-4B25-AA38-447347D7251D}" type="presParOf" srcId="{C8BE4A02-5AFD-47B9-8FD2-BABE264E7AFB}" destId="{1944E9A3-D017-4EAB-8584-51849ECA3C3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ABFDC-1B34-4281-AA1C-53FAB1D3C007}">
      <dsp:nvSpPr>
        <dsp:cNvPr id="0" name=""/>
        <dsp:cNvSpPr/>
      </dsp:nvSpPr>
      <dsp:spPr>
        <a:xfrm>
          <a:off x="2444888" y="371"/>
          <a:ext cx="4027340" cy="608842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002060"/>
              </a:solidFill>
            </a:rPr>
            <a:t>фоновые мерзлотные почвы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2462720" y="18203"/>
        <a:ext cx="3991676" cy="573178"/>
      </dsp:txXfrm>
    </dsp:sp>
    <dsp:sp modelId="{9796DB85-3B59-4F6B-B63D-6A8BD585313B}">
      <dsp:nvSpPr>
        <dsp:cNvPr id="0" name=""/>
        <dsp:cNvSpPr/>
      </dsp:nvSpPr>
      <dsp:spPr>
        <a:xfrm>
          <a:off x="1578084" y="609214"/>
          <a:ext cx="2880474" cy="243908"/>
        </a:xfrm>
        <a:custGeom>
          <a:avLst/>
          <a:gdLst/>
          <a:ahLst/>
          <a:cxnLst/>
          <a:rect l="0" t="0" r="0" b="0"/>
          <a:pathLst>
            <a:path>
              <a:moveTo>
                <a:pt x="2880474" y="0"/>
              </a:moveTo>
              <a:lnTo>
                <a:pt x="2880474" y="121954"/>
              </a:lnTo>
              <a:lnTo>
                <a:pt x="0" y="121954"/>
              </a:lnTo>
              <a:lnTo>
                <a:pt x="0" y="24390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F8B4E1-3667-49BC-9371-A90E61FA4583}">
      <dsp:nvSpPr>
        <dsp:cNvPr id="0" name=""/>
        <dsp:cNvSpPr/>
      </dsp:nvSpPr>
      <dsp:spPr>
        <a:xfrm>
          <a:off x="0" y="853123"/>
          <a:ext cx="3156168" cy="608842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с территории экологически чистых природных объектов</a:t>
          </a:r>
        </a:p>
      </dsp:txBody>
      <dsp:txXfrm>
        <a:off x="17832" y="870955"/>
        <a:ext cx="3120504" cy="573178"/>
      </dsp:txXfrm>
    </dsp:sp>
    <dsp:sp modelId="{2B1E8B55-09B9-48A5-B7BE-F3CF9E642AC7}">
      <dsp:nvSpPr>
        <dsp:cNvPr id="0" name=""/>
        <dsp:cNvSpPr/>
      </dsp:nvSpPr>
      <dsp:spPr>
        <a:xfrm>
          <a:off x="4458558" y="609214"/>
          <a:ext cx="2662382" cy="2439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954"/>
              </a:lnTo>
              <a:lnTo>
                <a:pt x="2662382" y="121954"/>
              </a:lnTo>
              <a:lnTo>
                <a:pt x="2662382" y="24390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6F4C06-768C-4FAC-9B12-EBFAFA87729D}">
      <dsp:nvSpPr>
        <dsp:cNvPr id="0" name=""/>
        <dsp:cNvSpPr/>
      </dsp:nvSpPr>
      <dsp:spPr>
        <a:xfrm>
          <a:off x="5324764" y="853123"/>
          <a:ext cx="3592352" cy="608842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Условно фоновые  -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на границе размещения нефтебаз</a:t>
          </a:r>
        </a:p>
      </dsp:txBody>
      <dsp:txXfrm>
        <a:off x="5342596" y="870955"/>
        <a:ext cx="3556688" cy="5731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ABFDC-1B34-4281-AA1C-53FAB1D3C007}">
      <dsp:nvSpPr>
        <dsp:cNvPr id="0" name=""/>
        <dsp:cNvSpPr/>
      </dsp:nvSpPr>
      <dsp:spPr>
        <a:xfrm>
          <a:off x="1640766" y="99"/>
          <a:ext cx="1543003" cy="1028668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solidFill>
                <a:schemeClr val="tx1"/>
              </a:solidFill>
            </a:rPr>
            <a:t>Углеводороды</a:t>
          </a:r>
        </a:p>
      </dsp:txBody>
      <dsp:txXfrm>
        <a:off x="1670895" y="30228"/>
        <a:ext cx="1482745" cy="968410"/>
      </dsp:txXfrm>
    </dsp:sp>
    <dsp:sp modelId="{9796DB85-3B59-4F6B-B63D-6A8BD585313B}">
      <dsp:nvSpPr>
        <dsp:cNvPr id="0" name=""/>
        <dsp:cNvSpPr/>
      </dsp:nvSpPr>
      <dsp:spPr>
        <a:xfrm>
          <a:off x="1409315" y="1028768"/>
          <a:ext cx="1002952" cy="411467"/>
        </a:xfrm>
        <a:custGeom>
          <a:avLst/>
          <a:gdLst/>
          <a:ahLst/>
          <a:cxnLst/>
          <a:rect l="0" t="0" r="0" b="0"/>
          <a:pathLst>
            <a:path>
              <a:moveTo>
                <a:pt x="1002952" y="0"/>
              </a:moveTo>
              <a:lnTo>
                <a:pt x="1002952" y="205733"/>
              </a:lnTo>
              <a:lnTo>
                <a:pt x="0" y="205733"/>
              </a:lnTo>
              <a:lnTo>
                <a:pt x="0" y="411467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F8B4E1-3667-49BC-9371-A90E61FA4583}">
      <dsp:nvSpPr>
        <dsp:cNvPr id="0" name=""/>
        <dsp:cNvSpPr/>
      </dsp:nvSpPr>
      <dsp:spPr>
        <a:xfrm>
          <a:off x="637814" y="1440235"/>
          <a:ext cx="1543003" cy="1028668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solidFill>
                <a:schemeClr val="tx1"/>
              </a:solidFill>
            </a:rPr>
            <a:t>природные</a:t>
          </a:r>
        </a:p>
      </dsp:txBody>
      <dsp:txXfrm>
        <a:off x="667943" y="1470364"/>
        <a:ext cx="1482745" cy="968410"/>
      </dsp:txXfrm>
    </dsp:sp>
    <dsp:sp modelId="{2B1E8B55-09B9-48A5-B7BE-F3CF9E642AC7}">
      <dsp:nvSpPr>
        <dsp:cNvPr id="0" name=""/>
        <dsp:cNvSpPr/>
      </dsp:nvSpPr>
      <dsp:spPr>
        <a:xfrm>
          <a:off x="2412268" y="1028768"/>
          <a:ext cx="1002952" cy="4114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733"/>
              </a:lnTo>
              <a:lnTo>
                <a:pt x="1002952" y="205733"/>
              </a:lnTo>
              <a:lnTo>
                <a:pt x="1002952" y="411467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6F4C06-768C-4FAC-9B12-EBFAFA87729D}">
      <dsp:nvSpPr>
        <dsp:cNvPr id="0" name=""/>
        <dsp:cNvSpPr/>
      </dsp:nvSpPr>
      <dsp:spPr>
        <a:xfrm>
          <a:off x="2643718" y="1440235"/>
          <a:ext cx="1543003" cy="1028668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solidFill>
                <a:schemeClr val="tx1"/>
              </a:solidFill>
            </a:rPr>
            <a:t>техногенные</a:t>
          </a:r>
        </a:p>
      </dsp:txBody>
      <dsp:txXfrm>
        <a:off x="2673847" y="1470364"/>
        <a:ext cx="1482745" cy="9684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3D5375-EC35-48F6-AF75-3EC92F2EA576}">
      <dsp:nvSpPr>
        <dsp:cNvPr id="0" name=""/>
        <dsp:cNvSpPr/>
      </dsp:nvSpPr>
      <dsp:spPr>
        <a:xfrm>
          <a:off x="3852428" y="1370739"/>
          <a:ext cx="2653971" cy="4281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053"/>
              </a:lnTo>
              <a:lnTo>
                <a:pt x="2653971" y="214053"/>
              </a:lnTo>
              <a:lnTo>
                <a:pt x="2653971" y="4281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48EECB-6F86-490D-857B-36199355FCA8}">
      <dsp:nvSpPr>
        <dsp:cNvPr id="0" name=""/>
        <dsp:cNvSpPr/>
      </dsp:nvSpPr>
      <dsp:spPr>
        <a:xfrm>
          <a:off x="3768912" y="1370739"/>
          <a:ext cx="91440" cy="428107"/>
        </a:xfrm>
        <a:custGeom>
          <a:avLst/>
          <a:gdLst/>
          <a:ahLst/>
          <a:cxnLst/>
          <a:rect l="0" t="0" r="0" b="0"/>
          <a:pathLst>
            <a:path>
              <a:moveTo>
                <a:pt x="83515" y="0"/>
              </a:moveTo>
              <a:lnTo>
                <a:pt x="83515" y="214053"/>
              </a:lnTo>
              <a:lnTo>
                <a:pt x="45720" y="214053"/>
              </a:lnTo>
              <a:lnTo>
                <a:pt x="45720" y="4281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8766CE-BFA5-4D94-BA89-7BDA53123648}">
      <dsp:nvSpPr>
        <dsp:cNvPr id="0" name=""/>
        <dsp:cNvSpPr/>
      </dsp:nvSpPr>
      <dsp:spPr>
        <a:xfrm>
          <a:off x="1160660" y="1370739"/>
          <a:ext cx="2691767" cy="428107"/>
        </a:xfrm>
        <a:custGeom>
          <a:avLst/>
          <a:gdLst/>
          <a:ahLst/>
          <a:cxnLst/>
          <a:rect l="0" t="0" r="0" b="0"/>
          <a:pathLst>
            <a:path>
              <a:moveTo>
                <a:pt x="2691767" y="0"/>
              </a:moveTo>
              <a:lnTo>
                <a:pt x="2691767" y="214053"/>
              </a:lnTo>
              <a:lnTo>
                <a:pt x="0" y="214053"/>
              </a:lnTo>
              <a:lnTo>
                <a:pt x="0" y="4281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25FBE7-3DCB-436A-A14A-B6473F11EB7F}">
      <dsp:nvSpPr>
        <dsp:cNvPr id="0" name=""/>
        <dsp:cNvSpPr/>
      </dsp:nvSpPr>
      <dsp:spPr>
        <a:xfrm>
          <a:off x="2833124" y="351435"/>
          <a:ext cx="2038607" cy="10193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Углеводородное состояние почв</a:t>
          </a:r>
          <a:endParaRPr lang="ru-RU" sz="2000" kern="1200" dirty="0"/>
        </a:p>
      </dsp:txBody>
      <dsp:txXfrm>
        <a:off x="2833124" y="351435"/>
        <a:ext cx="2038607" cy="1019303"/>
      </dsp:txXfrm>
    </dsp:sp>
    <dsp:sp modelId="{C7119ED2-0F6E-4FB3-B061-65AC68315835}">
      <dsp:nvSpPr>
        <dsp:cNvPr id="0" name=""/>
        <dsp:cNvSpPr/>
      </dsp:nvSpPr>
      <dsp:spPr>
        <a:xfrm>
          <a:off x="2517" y="1798847"/>
          <a:ext cx="2316286" cy="13573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Суммарное содержание и качественный состав </a:t>
          </a:r>
          <a:r>
            <a:rPr lang="ru-RU" sz="1800" kern="1200" dirty="0" err="1"/>
            <a:t>битумоидов</a:t>
          </a:r>
          <a:endParaRPr lang="ru-RU" sz="1800" kern="1200" dirty="0"/>
        </a:p>
      </dsp:txBody>
      <dsp:txXfrm>
        <a:off x="2517" y="1798847"/>
        <a:ext cx="2316286" cy="1357376"/>
      </dsp:txXfrm>
    </dsp:sp>
    <dsp:sp modelId="{F2E1AF15-7F85-4973-B0C4-57F54F986ECB}">
      <dsp:nvSpPr>
        <dsp:cNvPr id="0" name=""/>
        <dsp:cNvSpPr/>
      </dsp:nvSpPr>
      <dsp:spPr>
        <a:xfrm>
          <a:off x="2746911" y="1798847"/>
          <a:ext cx="2135441" cy="13052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Состав индивидуальных углеводородных соединений</a:t>
          </a:r>
        </a:p>
      </dsp:txBody>
      <dsp:txXfrm>
        <a:off x="2746911" y="1798847"/>
        <a:ext cx="2135441" cy="1305249"/>
      </dsp:txXfrm>
    </dsp:sp>
    <dsp:sp modelId="{89E9FED4-465F-4A00-8C0E-5D2C16AE68BA}">
      <dsp:nvSpPr>
        <dsp:cNvPr id="0" name=""/>
        <dsp:cNvSpPr/>
      </dsp:nvSpPr>
      <dsp:spPr>
        <a:xfrm>
          <a:off x="5310460" y="1798847"/>
          <a:ext cx="2391878" cy="13360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Количество и индивидуальный состав удерживаемых почвой углеводородных газов</a:t>
          </a:r>
        </a:p>
      </dsp:txBody>
      <dsp:txXfrm>
        <a:off x="5310460" y="1798847"/>
        <a:ext cx="2391878" cy="13360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4BD2D-4281-4183-8487-175EFA9E176B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420EB-60EC-42C3-91CE-D5B458EF0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557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420EB-60EC-42C3-91CE-D5B458EF048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612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CD8B-29DA-43B0-A584-D8C9598B021F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F589-C17B-4009-B6E3-F1AF1AD29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271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CD8B-29DA-43B0-A584-D8C9598B021F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F589-C17B-4009-B6E3-F1AF1AD29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583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CD8B-29DA-43B0-A584-D8C9598B021F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F589-C17B-4009-B6E3-F1AF1AD29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49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CD8B-29DA-43B0-A584-D8C9598B021F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F589-C17B-4009-B6E3-F1AF1AD29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509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CD8B-29DA-43B0-A584-D8C9598B021F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F589-C17B-4009-B6E3-F1AF1AD29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906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CD8B-29DA-43B0-A584-D8C9598B021F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F589-C17B-4009-B6E3-F1AF1AD29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832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CD8B-29DA-43B0-A584-D8C9598B021F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F589-C17B-4009-B6E3-F1AF1AD29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267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CD8B-29DA-43B0-A584-D8C9598B021F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F589-C17B-4009-B6E3-F1AF1AD29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652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CD8B-29DA-43B0-A584-D8C9598B021F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F589-C17B-4009-B6E3-F1AF1AD29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557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CD8B-29DA-43B0-A584-D8C9598B021F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F589-C17B-4009-B6E3-F1AF1AD29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423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CD8B-29DA-43B0-A584-D8C9598B021F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F589-C17B-4009-B6E3-F1AF1AD29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130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FCD8B-29DA-43B0-A584-D8C9598B021F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8F589-C17B-4009-B6E3-F1AF1AD29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565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12" Type="http://schemas.openxmlformats.org/officeDocument/2006/relationships/image" Target="../media/image7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Data" Target="../diagrams/data1.xml"/><Relationship Id="rId11" Type="http://schemas.openxmlformats.org/officeDocument/2006/relationships/image" Target="../media/image6.jpg"/><Relationship Id="rId5" Type="http://schemas.openxmlformats.org/officeDocument/2006/relationships/image" Target="../media/image5.jpeg"/><Relationship Id="rId15" Type="http://schemas.openxmlformats.org/officeDocument/2006/relationships/image" Target="../media/image3.png"/><Relationship Id="rId10" Type="http://schemas.microsoft.com/office/2007/relationships/diagramDrawing" Target="../diagrams/drawing1.xml"/><Relationship Id="rId4" Type="http://schemas.openxmlformats.org/officeDocument/2006/relationships/image" Target="../media/image4.jpeg"/><Relationship Id="rId9" Type="http://schemas.openxmlformats.org/officeDocument/2006/relationships/diagramColors" Target="../diagrams/colors1.xml"/><Relationship Id="rId1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5" Type="http://schemas.openxmlformats.org/officeDocument/2006/relationships/image" Target="../media/image3.png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lum bright="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4" y="2026712"/>
            <a:ext cx="9198900" cy="48965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709434"/>
            <a:ext cx="7772400" cy="1317278"/>
          </a:xfrm>
        </p:spPr>
        <p:txBody>
          <a:bodyPr>
            <a:normAutofit fontScale="90000"/>
          </a:bodyPr>
          <a:lstStyle/>
          <a:p>
            <a:r>
              <a:rPr lang="ru-RU" sz="2700" b="1" dirty="0"/>
              <a:t>УГЛЕВОДОРОДНОЕ СОСТОЯНИЕ МЕРЗЛОТНЫХ ПОЧВ В РАЙОНЕ НЕФТЕБАЗ НА ТЕРРИТОРИИ ЯКУТИИ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6982" y="2026712"/>
            <a:ext cx="8424936" cy="1008112"/>
          </a:xfrm>
        </p:spPr>
        <p:txBody>
          <a:bodyPr>
            <a:normAutofit/>
          </a:bodyPr>
          <a:lstStyle/>
          <a:p>
            <a:r>
              <a:rPr lang="ru-RU" sz="2000" i="1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Глязнецова</a:t>
            </a:r>
            <a:r>
              <a:rPr lang="ru-RU" sz="2000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Ю.С., </a:t>
            </a:r>
            <a:r>
              <a:rPr lang="ru-RU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Зуева И.Н., Лифшиц С.Х., Чалая О.Н., Попова Н.И.  </a:t>
            </a:r>
          </a:p>
          <a:p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glyaz1408@mail.ru</a:t>
            </a:r>
            <a:endParaRPr lang="ru-RU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191267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Институт проблем нефти и газа СО РАН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875" y="21369"/>
            <a:ext cx="1263125" cy="1263125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8424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9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7028"/>
    </mc:Choice>
    <mc:Fallback xmlns="">
      <p:transition spd="slow" advClick="0" advTm="5702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13"/>
        <p14:pauseEvt time="56104" objId="13"/>
        <p14:seekEvt time="56104" objId="13" seek="4354"/>
        <p14:resumeEvt time="56316" objId="13"/>
        <p14:pauseEvt time="57028" objId="1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26" y="25265"/>
            <a:ext cx="9124873" cy="1387511"/>
          </a:xfrm>
        </p:spPr>
        <p:txBody>
          <a:bodyPr>
            <a:normAutofit fontScale="92500" lnSpcReduction="10000"/>
          </a:bodyPr>
          <a:lstStyle/>
          <a:p>
            <a:pPr marL="0" indent="457200" algn="just">
              <a:spcBef>
                <a:spcPts val="0"/>
              </a:spcBef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Проведены геохимические исследования по оценке углеводородного состояния почв в районе возможного влияния нефтебаз, расположенных в разных климатических зонах Якутии. 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Эти данные необходимы для экологического мониторинга нарушенных земель и идентификации природных и техногенных углеводородов, что в дальнейшем может быть основой для разработки нормативов остаточного содержания нефтепродуктов в почвах и оптимальных рекомендаций по рекультивации нарушенных земель. </a:t>
            </a:r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4" name="Picture 10" descr="дельта Лен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41" b="22365"/>
          <a:stretch/>
        </p:blipFill>
        <p:spPr>
          <a:xfrm>
            <a:off x="195920" y="3260101"/>
            <a:ext cx="1967545" cy="124902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0" descr="DSCN338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7" r="782" b="11573"/>
          <a:stretch/>
        </p:blipFill>
        <p:spPr>
          <a:xfrm>
            <a:off x="2318356" y="3270750"/>
            <a:ext cx="2306279" cy="1237682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18356" y="4429634"/>
            <a:ext cx="2314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solidFill>
                  <a:srgbClr val="7030A0"/>
                </a:solidFill>
              </a:rPr>
              <a:t>Нижнеколымский</a:t>
            </a:r>
            <a:r>
              <a:rPr lang="ru-RU" sz="1600" b="1" dirty="0">
                <a:solidFill>
                  <a:srgbClr val="7030A0"/>
                </a:solidFill>
              </a:rPr>
              <a:t> р-н,</a:t>
            </a:r>
          </a:p>
          <a:p>
            <a:pPr algn="ctr"/>
            <a:r>
              <a:rPr lang="ru-RU" sz="1600" b="1" dirty="0">
                <a:solidFill>
                  <a:srgbClr val="7030A0"/>
                </a:solidFill>
              </a:rPr>
              <a:t> пос. Черский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379" y="4439465"/>
            <a:ext cx="170444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err="1">
                <a:solidFill>
                  <a:srgbClr val="7030A0"/>
                </a:solidFill>
              </a:rPr>
              <a:t>Булунский</a:t>
            </a:r>
            <a:r>
              <a:rPr lang="ru-RU" sz="1600" b="1" dirty="0">
                <a:solidFill>
                  <a:srgbClr val="7030A0"/>
                </a:solidFill>
              </a:rPr>
              <a:t> р-н,</a:t>
            </a:r>
          </a:p>
          <a:p>
            <a:pPr algn="ctr"/>
            <a:r>
              <a:rPr lang="ru-RU" sz="1600" b="1" dirty="0">
                <a:solidFill>
                  <a:srgbClr val="7030A0"/>
                </a:solidFill>
              </a:rPr>
              <a:t> дельта </a:t>
            </a:r>
            <a:r>
              <a:rPr lang="ru-RU" sz="1600" b="1" dirty="0" err="1">
                <a:solidFill>
                  <a:srgbClr val="7030A0"/>
                </a:solidFill>
              </a:rPr>
              <a:t>р.Оленек</a:t>
            </a:r>
            <a:endParaRPr lang="ru-RU" sz="1600" b="1" dirty="0">
              <a:solidFill>
                <a:srgbClr val="7030A0"/>
              </a:solidFill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513652" y="2938491"/>
            <a:ext cx="1957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Арктическая зона</a:t>
            </a:r>
          </a:p>
        </p:txBody>
      </p:sp>
      <p:graphicFrame>
        <p:nvGraphicFramePr>
          <p:cNvPr id="1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2197968"/>
              </p:ext>
            </p:extLst>
          </p:nvPr>
        </p:nvGraphicFramePr>
        <p:xfrm>
          <a:off x="119379" y="1405642"/>
          <a:ext cx="8917117" cy="146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cxnSp>
        <p:nvCxnSpPr>
          <p:cNvPr id="17" name="Прямая со стрелкой 16"/>
          <p:cNvCxnSpPr/>
          <p:nvPr/>
        </p:nvCxnSpPr>
        <p:spPr>
          <a:xfrm flipH="1">
            <a:off x="395536" y="2879711"/>
            <a:ext cx="315836" cy="38038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2" r="7481"/>
          <a:stretch/>
        </p:blipFill>
        <p:spPr>
          <a:xfrm>
            <a:off x="4858967" y="3307823"/>
            <a:ext cx="4032449" cy="116205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491767" y="294868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Субарктическая зона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47124" y="4531798"/>
            <a:ext cx="36423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err="1">
                <a:solidFill>
                  <a:srgbClr val="7030A0"/>
                </a:solidFill>
              </a:rPr>
              <a:t>Момский</a:t>
            </a:r>
            <a:r>
              <a:rPr lang="ru-RU" sz="1600" b="1" dirty="0">
                <a:solidFill>
                  <a:srgbClr val="7030A0"/>
                </a:solidFill>
              </a:rPr>
              <a:t> р-н, с. Хонуу, р-н склада ГСМ</a:t>
            </a:r>
          </a:p>
        </p:txBody>
      </p:sp>
      <p:cxnSp>
        <p:nvCxnSpPr>
          <p:cNvPr id="23" name="Прямая со стрелкой 22"/>
          <p:cNvCxnSpPr/>
          <p:nvPr/>
        </p:nvCxnSpPr>
        <p:spPr>
          <a:xfrm flipH="1">
            <a:off x="3904505" y="2708920"/>
            <a:ext cx="1587262" cy="5762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7880875" y="2864212"/>
            <a:ext cx="219517" cy="44361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025542" y="4889511"/>
            <a:ext cx="505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Умеренная с резко-континентальным климатом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1" b="24063"/>
          <a:stretch/>
        </p:blipFill>
        <p:spPr>
          <a:xfrm>
            <a:off x="271265" y="5272364"/>
            <a:ext cx="2128383" cy="123288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50266" y="6494411"/>
            <a:ext cx="2726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7030A0"/>
                </a:solidFill>
              </a:rPr>
              <a:t>г. Якутск, пос. </a:t>
            </a:r>
            <a:r>
              <a:rPr lang="ru-RU" sz="1600" b="1" dirty="0" err="1">
                <a:solidFill>
                  <a:srgbClr val="7030A0"/>
                </a:solidFill>
              </a:rPr>
              <a:t>Жатай</a:t>
            </a:r>
            <a:r>
              <a:rPr lang="ru-RU" sz="1600" b="1" dirty="0">
                <a:solidFill>
                  <a:srgbClr val="7030A0"/>
                </a:solidFill>
              </a:rPr>
              <a:t>, р-н НБ 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9"/>
          <a:stretch/>
        </p:blipFill>
        <p:spPr>
          <a:xfrm>
            <a:off x="3084869" y="5237402"/>
            <a:ext cx="2049087" cy="131777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444634" y="6505250"/>
            <a:ext cx="1602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7030A0"/>
                </a:solidFill>
              </a:rPr>
              <a:t>г. Ленск, р-н НБ 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282" y="5222696"/>
            <a:ext cx="1866765" cy="1400074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5341719" y="6555181"/>
            <a:ext cx="3694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solidFill>
                  <a:srgbClr val="7030A0"/>
                </a:solidFill>
              </a:rPr>
              <a:t>Алданский</a:t>
            </a:r>
            <a:r>
              <a:rPr lang="ru-RU" sz="1600" b="1" dirty="0">
                <a:solidFill>
                  <a:srgbClr val="7030A0"/>
                </a:solidFill>
              </a:rPr>
              <a:t> р-н, г. Томмот, р-н НБ </a:t>
            </a: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40375" y="5766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4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2357412"/>
              </p:ext>
            </p:extLst>
          </p:nvPr>
        </p:nvGraphicFramePr>
        <p:xfrm>
          <a:off x="31358" y="188640"/>
          <a:ext cx="4824536" cy="2469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753407585"/>
              </p:ext>
            </p:extLst>
          </p:nvPr>
        </p:nvGraphicFramePr>
        <p:xfrm>
          <a:off x="1043608" y="2688056"/>
          <a:ext cx="7704856" cy="3507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875" y="21369"/>
            <a:ext cx="1263125" cy="12631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549" y="5949280"/>
            <a:ext cx="869507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/>
              <a:t>Пиковский</a:t>
            </a:r>
            <a:r>
              <a:rPr lang="ru-RU" sz="1400" dirty="0"/>
              <a:t> Ю.И., Смирнова М.А., Геннадиев А.Н. и др. Параметры </a:t>
            </a:r>
            <a:r>
              <a:rPr lang="ru-RU" sz="1400" dirty="0" err="1"/>
              <a:t>нативного</a:t>
            </a:r>
            <a:r>
              <a:rPr lang="ru-RU" sz="1400" dirty="0"/>
              <a:t> углеводородного состояния почв </a:t>
            </a:r>
          </a:p>
          <a:p>
            <a:r>
              <a:rPr lang="ru-RU" sz="1400" dirty="0"/>
              <a:t>различных биоклиматических зон // Почвоведение. – 2019. – № 11. – С. 1307–1321.</a:t>
            </a:r>
          </a:p>
          <a:p>
            <a:r>
              <a:rPr lang="ru-RU" sz="1400" dirty="0"/>
              <a:t>Геннадиев А.Н., </a:t>
            </a:r>
            <a:r>
              <a:rPr lang="ru-RU" sz="1400" dirty="0" err="1"/>
              <a:t>Пиковский</a:t>
            </a:r>
            <a:r>
              <a:rPr lang="ru-RU" sz="1400" dirty="0"/>
              <a:t> Ю.И., </a:t>
            </a:r>
            <a:r>
              <a:rPr lang="ru-RU" sz="1400" dirty="0" err="1"/>
              <a:t>Жидкин</a:t>
            </a:r>
            <a:r>
              <a:rPr lang="ru-RU" sz="1400" dirty="0"/>
              <a:t> А.П. и др. Факторы и модификации углеводородного состояния почв </a:t>
            </a:r>
          </a:p>
          <a:p>
            <a:r>
              <a:rPr lang="ru-RU" sz="1400" dirty="0"/>
              <a:t>// Почвоведение. – 2015. – № 11. – С. 1314-1329.</a:t>
            </a:r>
          </a:p>
          <a:p>
            <a:endParaRPr lang="ru-RU" sz="1400" dirty="0"/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9512" y="467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0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2405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Схема исследования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451" y="24894788"/>
            <a:ext cx="6390384" cy="5093211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94725" y="666488"/>
            <a:ext cx="7234818" cy="5200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5866832"/>
            <a:ext cx="90092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 определении степени углеводородного состояния почв проведена идентификация </a:t>
            </a:r>
          </a:p>
          <a:p>
            <a:r>
              <a:rPr lang="ru-RU" dirty="0"/>
              <a:t>возможного присутствия техногенной составляющей (нефтяные УВ) на фоне присутствия </a:t>
            </a:r>
          </a:p>
          <a:p>
            <a:r>
              <a:rPr lang="ru-RU" dirty="0"/>
              <a:t>природного органического вещества почв.</a:t>
            </a: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7164" y="56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5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Геохимическая характеристика почвенных </a:t>
            </a:r>
            <a:r>
              <a:rPr lang="ru-RU" sz="2800" b="1" dirty="0" err="1"/>
              <a:t>битумоидов</a:t>
            </a:r>
            <a:r>
              <a:rPr lang="ru-RU" sz="2800" b="1" dirty="0"/>
              <a:t>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2367887"/>
              </p:ext>
            </p:extLst>
          </p:nvPr>
        </p:nvGraphicFramePr>
        <p:xfrm>
          <a:off x="228600" y="620688"/>
          <a:ext cx="8686800" cy="5760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6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00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48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448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57410">
                <a:tc rowSpan="4"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Район </a:t>
                      </a:r>
                    </a:p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исследований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Выход ХБ, мг/кг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Групповой состав ХБ, %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4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УВ в составе ХБ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Смолы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асфальтены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4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мг/кг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8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solidFill>
                            <a:schemeClr val="tx1"/>
                          </a:solidFill>
                          <a:effectLst/>
                        </a:rPr>
                        <a:t>Интервал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среднее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304">
                <a:tc gridSpan="6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Условно фоновые почвы – в районе нефтебаз</a:t>
                      </a:r>
                      <a:endParaRPr lang="ru-RU" sz="1800" i="1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482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Нижнеколымский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р-н, пос. Черский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</a:rPr>
                        <a:t>196–927</a:t>
                      </a:r>
                      <a:endParaRPr lang="ru-RU" sz="18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525</a:t>
                      </a:r>
                      <a:endParaRPr lang="ru-RU" sz="1800" b="1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</a:rPr>
                        <a:t>18,2–55,6</a:t>
                      </a:r>
                      <a:endParaRPr lang="ru-RU" sz="18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40,2</a:t>
                      </a:r>
                      <a:endParaRPr lang="ru-RU" sz="18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</a:rPr>
                        <a:t>108,9–372,4</a:t>
                      </a:r>
                      <a:endParaRPr lang="ru-RU" sz="18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192,4</a:t>
                      </a:r>
                      <a:endParaRPr lang="ru-RU" sz="1800" b="1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</a:rPr>
                        <a:t>30,9-54,0</a:t>
                      </a:r>
                      <a:endParaRPr lang="ru-RU" sz="18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43,1</a:t>
                      </a:r>
                      <a:endParaRPr lang="ru-RU" sz="18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</a:rPr>
                        <a:t>10,9-27,9</a:t>
                      </a:r>
                      <a:endParaRPr lang="ru-RU" sz="18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16,7</a:t>
                      </a:r>
                      <a:endParaRPr lang="ru-RU" sz="18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482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Момский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р-н, с. Хонуу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u="sng">
                          <a:effectLst/>
                        </a:rPr>
                        <a:t>1409–1516</a:t>
                      </a:r>
                      <a:endParaRPr lang="ru-RU" sz="180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1452</a:t>
                      </a:r>
                      <a:endParaRPr lang="ru-RU" sz="18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u="sng">
                          <a:effectLst/>
                        </a:rPr>
                        <a:t>6,2–13,8</a:t>
                      </a:r>
                      <a:endParaRPr lang="ru-RU" sz="180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9,6</a:t>
                      </a:r>
                      <a:endParaRPr lang="ru-RU" sz="18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</a:rPr>
                        <a:t>94,5–197,3</a:t>
                      </a:r>
                      <a:endParaRPr lang="ru-RU" sz="18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138,2</a:t>
                      </a:r>
                      <a:endParaRPr lang="ru-RU" sz="1800" b="1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</a:rPr>
                        <a:t>58,2-69,3</a:t>
                      </a:r>
                      <a:endParaRPr lang="ru-RU" sz="18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62,9</a:t>
                      </a:r>
                      <a:endParaRPr lang="ru-RU" sz="18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</a:rPr>
                        <a:t>21,9-32,7</a:t>
                      </a:r>
                      <a:endParaRPr lang="ru-RU" sz="18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27,5</a:t>
                      </a:r>
                      <a:endParaRPr lang="ru-RU" sz="18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482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г. Якутск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</a:rPr>
                        <a:t>428–567</a:t>
                      </a:r>
                      <a:endParaRPr lang="ru-RU" sz="18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497</a:t>
                      </a:r>
                      <a:endParaRPr lang="ru-RU" sz="1800" b="1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</a:rPr>
                        <a:t>50,2–</a:t>
                      </a:r>
                      <a:r>
                        <a:rPr lang="ru-RU" sz="1800" b="1" u="sng" dirty="0">
                          <a:solidFill>
                            <a:srgbClr val="FF0000"/>
                          </a:solidFill>
                          <a:effectLst/>
                        </a:rPr>
                        <a:t>57,7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54</a:t>
                      </a:r>
                      <a:endParaRPr lang="ru-RU" sz="18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</a:rPr>
                        <a:t>214,8–327,2</a:t>
                      </a:r>
                      <a:endParaRPr lang="ru-RU" sz="18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271,0</a:t>
                      </a:r>
                      <a:endParaRPr lang="ru-RU" sz="1800" b="1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</a:rPr>
                        <a:t>35,2-43,9</a:t>
                      </a:r>
                      <a:endParaRPr lang="ru-RU" sz="18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39,5</a:t>
                      </a:r>
                      <a:endParaRPr lang="ru-RU" sz="18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</a:rPr>
                        <a:t>3,5-14,6</a:t>
                      </a:r>
                      <a:endParaRPr lang="ru-RU" sz="18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9,0</a:t>
                      </a:r>
                      <a:endParaRPr lang="ru-RU" sz="18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482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Ленский р-н, г. Ленск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</a:rPr>
                        <a:t>440–568</a:t>
                      </a:r>
                      <a:endParaRPr lang="ru-RU" sz="18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504</a:t>
                      </a:r>
                      <a:endParaRPr lang="ru-RU" sz="1800" b="1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u="sng">
                          <a:effectLst/>
                        </a:rPr>
                        <a:t>7,6–40,2</a:t>
                      </a:r>
                      <a:endParaRPr lang="ru-RU" sz="180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23,8</a:t>
                      </a:r>
                      <a:endParaRPr lang="ru-RU" sz="18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</a:rPr>
                        <a:t>42,9–176,8</a:t>
                      </a:r>
                      <a:endParaRPr lang="ru-RU" sz="18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73,2</a:t>
                      </a:r>
                      <a:endParaRPr lang="ru-RU" sz="1800" b="1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</a:rPr>
                        <a:t>53,5-71,5</a:t>
                      </a:r>
                      <a:endParaRPr lang="ru-RU" sz="18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62,5</a:t>
                      </a:r>
                      <a:endParaRPr lang="ru-RU" sz="18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</a:rPr>
                        <a:t>6,4-21,0</a:t>
                      </a:r>
                      <a:endParaRPr lang="ru-RU" sz="18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13,7</a:t>
                      </a:r>
                      <a:endParaRPr lang="ru-RU" sz="18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482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Алданский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р-н, г. Томмот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</a:rPr>
                        <a:t>194-6209</a:t>
                      </a:r>
                      <a:endParaRPr lang="ru-RU" sz="18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2793</a:t>
                      </a:r>
                      <a:endParaRPr lang="ru-RU" sz="1800" b="1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u="sng">
                          <a:effectLst/>
                        </a:rPr>
                        <a:t>4,2-25,1</a:t>
                      </a:r>
                      <a:endParaRPr lang="ru-RU" sz="180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10,2</a:t>
                      </a:r>
                      <a:endParaRPr lang="ru-RU" sz="18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</a:rPr>
                        <a:t>48,8-296,8</a:t>
                      </a:r>
                      <a:endParaRPr lang="ru-RU" sz="18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153,5</a:t>
                      </a:r>
                      <a:endParaRPr lang="ru-RU" sz="1800" b="1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u="sng">
                          <a:effectLst/>
                        </a:rPr>
                        <a:t>44,0-60,5</a:t>
                      </a:r>
                      <a:endParaRPr lang="ru-RU" sz="180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54,0</a:t>
                      </a:r>
                      <a:endParaRPr lang="ru-RU" sz="18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</a:rPr>
                        <a:t>21,1-53,3</a:t>
                      </a:r>
                      <a:endParaRPr lang="ru-RU" sz="18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35,8</a:t>
                      </a:r>
                      <a:endParaRPr lang="ru-RU" sz="18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7410">
                <a:tc gridSpan="6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Фоновые почвы природных объектов</a:t>
                      </a:r>
                      <a:endParaRPr lang="ru-RU" sz="1800" i="1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482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Булунский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р-н, дельта р. Оленек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</a:rPr>
                        <a:t>30</a:t>
                      </a:r>
                      <a:r>
                        <a:rPr lang="en-US" sz="1800" u="sng" dirty="0">
                          <a:effectLst/>
                        </a:rPr>
                        <a:t>–</a:t>
                      </a:r>
                      <a:r>
                        <a:rPr lang="ru-RU" sz="1800" u="sng" dirty="0">
                          <a:effectLst/>
                        </a:rPr>
                        <a:t>82</a:t>
                      </a:r>
                      <a:endParaRPr lang="ru-RU" sz="18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56</a:t>
                      </a:r>
                      <a:endParaRPr lang="ru-RU" sz="1800" b="1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</a:rPr>
                        <a:t>9,4</a:t>
                      </a:r>
                      <a:r>
                        <a:rPr lang="en-US" sz="1800" u="sng" dirty="0">
                          <a:effectLst/>
                        </a:rPr>
                        <a:t>–</a:t>
                      </a:r>
                      <a:r>
                        <a:rPr lang="ru-RU" sz="1800" u="sng" dirty="0">
                          <a:effectLst/>
                        </a:rPr>
                        <a:t>6,3</a:t>
                      </a:r>
                      <a:endParaRPr lang="ru-RU" sz="18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7,9</a:t>
                      </a:r>
                      <a:endParaRPr lang="ru-RU" sz="18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</a:rPr>
                        <a:t>2,8–5,2</a:t>
                      </a:r>
                      <a:endParaRPr lang="ru-RU" sz="18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4,0</a:t>
                      </a:r>
                      <a:endParaRPr lang="ru-RU" sz="1800" b="1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</a:rPr>
                        <a:t>72,6-81,5</a:t>
                      </a:r>
                      <a:endParaRPr lang="ru-RU" sz="18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76,9</a:t>
                      </a:r>
                      <a:endParaRPr lang="ru-RU" sz="18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</a:rPr>
                        <a:t>9,4-21,1</a:t>
                      </a:r>
                      <a:endParaRPr lang="ru-RU" sz="18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15,2</a:t>
                      </a:r>
                      <a:endParaRPr lang="ru-RU" sz="18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2072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5" y="504460"/>
            <a:ext cx="4192461" cy="4482948"/>
          </a:xfrm>
        </p:spPr>
      </p:pic>
      <p:sp>
        <p:nvSpPr>
          <p:cNvPr id="5" name="TextBox 4"/>
          <p:cNvSpPr txBox="1"/>
          <p:nvPr/>
        </p:nvSpPr>
        <p:spPr>
          <a:xfrm>
            <a:off x="130124" y="4987408"/>
            <a:ext cx="458854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</a:rPr>
              <a:t>ИК-спектры экстрактов условно фоновых проб почв, </a:t>
            </a:r>
          </a:p>
          <a:p>
            <a:pPr algn="just"/>
            <a:r>
              <a:rPr lang="ru-RU" sz="1400" b="1" dirty="0">
                <a:solidFill>
                  <a:srgbClr val="002060"/>
                </a:solidFill>
              </a:rPr>
              <a:t>отобранных в районе нефтебаз: </a:t>
            </a:r>
          </a:p>
          <a:p>
            <a:pPr algn="just"/>
            <a:r>
              <a:rPr lang="ru-RU" sz="1400" b="1" dirty="0">
                <a:solidFill>
                  <a:srgbClr val="002060"/>
                </a:solidFill>
              </a:rPr>
              <a:t>г. Якутск (1); г. Ленск (2); пос. Черский (3)  </a:t>
            </a:r>
          </a:p>
          <a:p>
            <a:pPr algn="just"/>
            <a:r>
              <a:rPr lang="ru-RU" sz="1400" b="1" dirty="0">
                <a:solidFill>
                  <a:srgbClr val="002060"/>
                </a:solidFill>
              </a:rPr>
              <a:t>и фоновой почвы пойменной части р. Оленек (4)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718673" y="3671276"/>
            <a:ext cx="44744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Масс-</a:t>
            </a:r>
            <a:r>
              <a:rPr lang="ru-RU" sz="1400" b="1" dirty="0" err="1">
                <a:solidFill>
                  <a:srgbClr val="002060"/>
                </a:solidFill>
              </a:rPr>
              <a:t>хроматограммы</a:t>
            </a:r>
            <a:r>
              <a:rPr lang="ru-RU" sz="1400" b="1" dirty="0">
                <a:solidFill>
                  <a:srgbClr val="002060"/>
                </a:solidFill>
              </a:rPr>
              <a:t> насыщенных УВ фоновых почв: 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отобранных в районе нефтебазы г. Томмот (1) 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и фоновой почвы пойменной части р. Оленек (2)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36509" y="6252369"/>
            <a:ext cx="4680520" cy="706090"/>
          </a:xfrm>
        </p:spPr>
        <p:txBody>
          <a:bodyPr>
            <a:normAutofit/>
          </a:bodyPr>
          <a:lstStyle/>
          <a:p>
            <a:r>
              <a:rPr lang="ru-RU" altLang="ru-RU" sz="1400" b="1" dirty="0">
                <a:solidFill>
                  <a:srgbClr val="002060"/>
                </a:solidFill>
                <a:cs typeface="Arial" pitchFamily="34" charset="0"/>
              </a:rPr>
              <a:t>Параметры индивидуального состава  насыщенных УВ проб донных осадков</a:t>
            </a:r>
            <a:endParaRPr lang="ru-RU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934664" y="-36464"/>
            <a:ext cx="5154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Состав углеводородов фоновых почв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7763" y="4444684"/>
            <a:ext cx="2949671" cy="17729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426" y="619675"/>
            <a:ext cx="3686833" cy="3109712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0" y="-364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1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708" y="832556"/>
            <a:ext cx="4754292" cy="44646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643" y="188640"/>
            <a:ext cx="3583269" cy="490066"/>
          </a:xfrm>
        </p:spPr>
        <p:txBody>
          <a:bodyPr>
            <a:noAutofit/>
          </a:bodyPr>
          <a:lstStyle/>
          <a:p>
            <a:pPr algn="l"/>
            <a:r>
              <a:rPr lang="ru-RU" sz="3200" dirty="0">
                <a:solidFill>
                  <a:srgbClr val="0070C0"/>
                </a:solidFill>
              </a:rPr>
              <a:t>Выводы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6" y="836712"/>
            <a:ext cx="4279032" cy="6021288"/>
          </a:xfrm>
        </p:spPr>
        <p:txBody>
          <a:bodyPr>
            <a:normAutofit fontScale="32500" lnSpcReduction="20000"/>
          </a:bodyPr>
          <a:lstStyle/>
          <a:p>
            <a:pPr algn="just"/>
            <a:r>
              <a:rPr lang="ru-RU" sz="4900" dirty="0"/>
              <a:t>Таким образом, для всех фоновых проб характерно низкое содержание УВ компонентов. В составе </a:t>
            </a:r>
            <a:r>
              <a:rPr lang="ru-RU" sz="4900" dirty="0" err="1"/>
              <a:t>битумоидов</a:t>
            </a:r>
            <a:r>
              <a:rPr lang="ru-RU" sz="4900" dirty="0"/>
              <a:t> установлено преобладание асфальтово-смолистых компонентов, углеводородные компоненты в основном представлены высокомолекулярными н-</a:t>
            </a:r>
            <a:r>
              <a:rPr lang="ru-RU" sz="4900" dirty="0" err="1"/>
              <a:t>алканами</a:t>
            </a:r>
            <a:r>
              <a:rPr lang="ru-RU" sz="4900" dirty="0"/>
              <a:t>. Качественный состав УВ в пробах фоновых почв практически одинаков вне зависимости от географического положения места отбора проб. </a:t>
            </a:r>
          </a:p>
          <a:p>
            <a:pPr algn="just"/>
            <a:r>
              <a:rPr lang="ru-RU" sz="4900" dirty="0"/>
              <a:t>В условиях </a:t>
            </a:r>
            <a:r>
              <a:rPr lang="ru-RU" sz="4900" dirty="0" err="1"/>
              <a:t>криолитозоны</a:t>
            </a:r>
            <a:r>
              <a:rPr lang="ru-RU" sz="4900" dirty="0"/>
              <a:t>, особенно в арктической, при низком содержании </a:t>
            </a:r>
            <a:r>
              <a:rPr lang="ru-RU" sz="4900" dirty="0" err="1"/>
              <a:t>нативных</a:t>
            </a:r>
            <a:r>
              <a:rPr lang="ru-RU" sz="4900" dirty="0"/>
              <a:t> УВ в почвах поступление даже незначительного количества нефтяных </a:t>
            </a:r>
            <a:r>
              <a:rPr lang="ru-RU" sz="4900" dirty="0" err="1"/>
              <a:t>поллютантов</a:t>
            </a:r>
            <a:r>
              <a:rPr lang="ru-RU" sz="4900" dirty="0"/>
              <a:t> становится достаточным для трансформации природного геохимического фона. </a:t>
            </a:r>
          </a:p>
          <a:p>
            <a:pPr algn="just"/>
            <a:r>
              <a:rPr lang="ru-RU" sz="4900" dirty="0"/>
              <a:t>Результаты исследований показали, что в почвах вблизи нефтебаз, которые не подвергались прямому техногенному воздействию, были обнаружены следы присутствия нефтяных УВ. Это может быть связано с поступлением углеводородных </a:t>
            </a:r>
            <a:r>
              <a:rPr lang="ru-RU" sz="4900" dirty="0" err="1"/>
              <a:t>поллютантов</a:t>
            </a:r>
            <a:r>
              <a:rPr lang="ru-RU" sz="4900" dirty="0"/>
              <a:t>, способных к миграции с дождевыми, сезонно талыми и паводковыми водами, и атмосферного переноса, что вызывает изменение природного геохимического фона</a:t>
            </a:r>
            <a:r>
              <a:rPr lang="ru-RU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3968" y="28219"/>
            <a:ext cx="4745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Углеводородное состояние фоновых почв на </a:t>
            </a:r>
          </a:p>
          <a:p>
            <a:pPr algn="ctr"/>
            <a:r>
              <a:rPr lang="ru-RU" b="1" dirty="0">
                <a:solidFill>
                  <a:srgbClr val="0070C0"/>
                </a:solidFill>
              </a:rPr>
              <a:t>территории Республики Саха (Якутия)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32039" y="5949280"/>
            <a:ext cx="4097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Спасибо за внимание!</a:t>
            </a:r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05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3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4883</TotalTime>
  <Words>680</Words>
  <Application>Microsoft Office PowerPoint</Application>
  <PresentationFormat>Экран (4:3)</PresentationFormat>
  <Paragraphs>135</Paragraphs>
  <Slides>7</Slides>
  <Notes>1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 CYR</vt:lpstr>
      <vt:lpstr>Тема Office</vt:lpstr>
      <vt:lpstr>УГЛЕВОДОРОДНОЕ СОСТОЯНИЕ МЕРЗЛОТНЫХ ПОЧВ В РАЙОНЕ НЕФТЕБАЗ НА ТЕРРИТОРИИ ЯКУТИИ</vt:lpstr>
      <vt:lpstr>Презентация PowerPoint</vt:lpstr>
      <vt:lpstr>Презентация PowerPoint</vt:lpstr>
      <vt:lpstr>Схема исследования</vt:lpstr>
      <vt:lpstr>Геохимическая характеристика почвенных битумоидов </vt:lpstr>
      <vt:lpstr>Параметры индивидуального состава  насыщенных УВ проб донных осадков</vt:lpstr>
      <vt:lpstr>Выводы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86</cp:revision>
  <dcterms:created xsi:type="dcterms:W3CDTF">2021-05-14T06:41:33Z</dcterms:created>
  <dcterms:modified xsi:type="dcterms:W3CDTF">2022-08-17T08:09:49Z</dcterms:modified>
</cp:coreProperties>
</file>