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38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8EA2F-CDB7-440F-9C57-8DC889D5B649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8779-F436-41AA-88A4-BA60FE352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1E01A-DF7F-4257-8C75-8F8491F5398D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BF55-8059-4990-B1B9-858350856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3EA2-B889-4FB9-9680-77B65C6FAD4D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D925A-7450-460B-8362-C9F43406D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C26C5-D92B-4462-9752-222628405583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280E-4B0B-4A21-8FFA-3CA83CAD7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5BF89-CBF4-4026-BCD2-E06606C70417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A6A2-3FEE-4644-9282-4C8ACB38B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CD5C3-EBC1-461C-97AB-D7F07B26AB0E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6B96-9C8F-45F4-9A24-330C6EE5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8AF0E-9EBC-4791-A4A0-1636B7F305F2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08A11-17F8-4419-BC09-415382000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9636-30EE-4305-BBB9-18DB1946C798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046C-0596-4830-9CCE-5C55B070F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23637-B84E-43F7-8AD6-777BFB967249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E722-9DEF-4D5F-B734-DAEFA40AC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9BB87-B7CD-4011-A49E-1A57496A9E00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0CDE-7C08-499D-8D28-D7D6E0075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CFA96-ECE1-4408-BB28-D2136D5C997B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30D16-E6C7-4DFA-AEF4-9623EF962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B501C-ABE8-4028-8E21-FA6155885407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01E4-C5A4-41A5-B4A4-9361FE4B4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C6B90-7E79-41B6-970E-411A97378F7A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19F97-A63E-4F0A-AF94-2AD94782E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1A4F9-2C08-42C8-9CBB-E73448222F19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20270-FC64-4828-8AAA-6533C263B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1970-39A2-4B85-A01C-F3261A5AE324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C0B3-68AF-4552-A77C-DDFE60CE5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0D6A-9ECD-484F-9D4A-F4F8C3B7C5E2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3D19-C949-4FAC-BC73-A4C99AF4B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F39797-BE8A-43C1-9021-342881E9A1F3}" type="datetimeFigureOut">
              <a:rPr lang="en-US"/>
              <a:pPr>
                <a:defRPr/>
              </a:pPr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D3F146-0149-45E9-A6EF-B006E2F59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66" r:id="rId11"/>
    <p:sldLayoutId id="2147483655" r:id="rId12"/>
    <p:sldLayoutId id="2147483667" r:id="rId13"/>
    <p:sldLayoutId id="2147483654" r:id="rId14"/>
    <p:sldLayoutId id="2147483653" r:id="rId15"/>
    <p:sldLayoutId id="214748365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1541463" y="1168400"/>
            <a:ext cx="7766050" cy="2286000"/>
          </a:xfrm>
        </p:spPr>
        <p:txBody>
          <a:bodyPr/>
          <a:lstStyle/>
          <a:p>
            <a:pPr algn="ctr" eaLnBrk="1" hangingPunct="1"/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Мониторинг состояния снежного покрова нарушенных земель при открытой разработке угольного месторождения Восточной Сибири</a:t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Monitoring of the state of the snow cover of disturbed lands during the open-pit mining of a coal deposit in Eastern Siberia</a:t>
            </a:r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8738" y="3848100"/>
            <a:ext cx="7767637" cy="1096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Воробьева И.Б., Власова Н.В.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dirty="0" err="1"/>
              <a:t>Vorobyeva</a:t>
            </a:r>
            <a:r>
              <a:rPr lang="en-US" dirty="0"/>
              <a:t> I.B., </a:t>
            </a:r>
            <a:r>
              <a:rPr lang="en-US" dirty="0" err="1"/>
              <a:t>Vlasova</a:t>
            </a:r>
            <a:r>
              <a:rPr lang="en-US" dirty="0"/>
              <a:t> N.V.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/>
              <a:t>Институт географии им. В.Б. </a:t>
            </a:r>
            <a:r>
              <a:rPr lang="ru-RU" dirty="0" err="1"/>
              <a:t>Сочавы</a:t>
            </a:r>
            <a:r>
              <a:rPr lang="ru-RU" dirty="0"/>
              <a:t> СО РАН, Иркутск, </a:t>
            </a:r>
            <a:r>
              <a:rPr lang="ru-RU" dirty="0" smtClean="0"/>
              <a:t>Россия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617538"/>
          </a:xfrm>
        </p:spPr>
        <p:txBody>
          <a:bodyPr/>
          <a:lstStyle/>
          <a:p>
            <a:pPr eaLnBrk="1" hangingPunct="1"/>
            <a:r>
              <a:rPr lang="ru-RU" sz="1400" b="1" smtClean="0">
                <a:solidFill>
                  <a:schemeClr val="tx1"/>
                </a:solidFill>
              </a:rPr>
              <a:t>Цель исследования – провести мониторинг состояния снежного покрова на участках горных разработок угольного месторождения.</a:t>
            </a:r>
          </a:p>
        </p:txBody>
      </p:sp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1303338" y="1227138"/>
            <a:ext cx="9372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Trebuchet MS" pitchFamily="34" charset="0"/>
              </a:rPr>
              <a:t>Территория исследования относится к Азейскому буроугольному месторождению, расположенному в Тулунском районе Иркутской области, в северо-западной части Иркутского угольного бассейна. Иркутский угольный бассейн простирается с юго-востока на северо-запад вдоль железной дороги (Транссиб). Площадь бассейна – 36 000 км2</a:t>
            </a:r>
          </a:p>
        </p:txBody>
      </p:sp>
      <p:pic>
        <p:nvPicPr>
          <p:cNvPr id="19459" name="Picture 2" descr="https://sibreklama.nethouse.ru/static/img/0000/0004/9304/49304487.fd7x7enjzl.W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8" y="1955800"/>
            <a:ext cx="4841875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92450" y="4578350"/>
            <a:ext cx="4265613" cy="2266950"/>
          </a:xfrm>
        </p:spPr>
      </p:pic>
      <p:sp>
        <p:nvSpPr>
          <p:cNvPr id="6" name="Стрелка вправо 5"/>
          <p:cNvSpPr/>
          <p:nvPr/>
        </p:nvSpPr>
        <p:spPr>
          <a:xfrm>
            <a:off x="1365250" y="5572125"/>
            <a:ext cx="2011363" cy="50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Прямоугольник 2"/>
          <p:cNvSpPr>
            <a:spLocks noChangeArrowheads="1"/>
          </p:cNvSpPr>
          <p:nvPr/>
        </p:nvSpPr>
        <p:spPr bwMode="auto">
          <a:xfrm>
            <a:off x="5214938" y="2055813"/>
            <a:ext cx="584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Trebuchet MS" pitchFamily="34" charset="0"/>
              </a:rPr>
              <a:t>Добыча угля сопровождается образованием природно-техногенных комплексов, главные из которых – это отвод существенных территорий земель общего пользования под золошлаковые отходы, пыление золоотвалов, загрязнение почв и водоемов тяжелыми металлами. При открытом способе добычи преобладают карьеры, выемки и насыпи различного размера, породы без какой-либо предварительной сортировки складируются во внешних и внутренних отвалах. Неселективная технология отвалообразования приводит к формированию хаотичной по свойствам и вещественному составу смеси пород отвалов</a:t>
            </a:r>
          </a:p>
        </p:txBody>
      </p:sp>
      <p:pic>
        <p:nvPicPr>
          <p:cNvPr id="19463" name="Picture 11" descr="IMG_04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6163" y="3571875"/>
            <a:ext cx="222885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2" descr="IMG_10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4225" y="3560763"/>
            <a:ext cx="23844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3" descr="IMG_10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7813" y="5287963"/>
            <a:ext cx="30321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4284663"/>
            <a:ext cx="19304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4100513"/>
            <a:ext cx="206375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225" y="3971925"/>
            <a:ext cx="2608263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6"/>
          <p:cNvSpPr>
            <a:spLocks noChangeArrowheads="1"/>
          </p:cNvSpPr>
          <p:nvPr/>
        </p:nvSpPr>
        <p:spPr bwMode="auto">
          <a:xfrm>
            <a:off x="0" y="0"/>
            <a:ext cx="115157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rebuchet MS" pitchFamily="34" charset="0"/>
              </a:rPr>
              <a:t>Процесс формирования снежного покрова на загрязненных и фоновых территориях  происходит одновременно. Снежный покров фиксирует реальную величину выпадений загрязняющих веществ в холодный, продолжительный сезон года, особенно в Сибири. Загрязняющие вещества находятся в снежном покрове в трех формах: газообразной, химически растворенных веществ и нерастворенных частиц. Последние оказывают наибольшее влияние на спектрально-яркостные свойства снега. </a:t>
            </a:r>
          </a:p>
          <a:p>
            <a:endParaRPr lang="ru-RU" sz="1600">
              <a:latin typeface="Trebuchet MS" pitchFamily="34" charset="0"/>
            </a:endParaRPr>
          </a:p>
          <a:p>
            <a:endParaRPr lang="ru-RU" sz="1600">
              <a:latin typeface="Trebuchet MS" pitchFamily="34" charset="0"/>
            </a:endParaRPr>
          </a:p>
          <a:p>
            <a:endParaRPr lang="ru-RU" sz="1600">
              <a:latin typeface="Trebuchet MS" pitchFamily="34" charset="0"/>
            </a:endParaRPr>
          </a:p>
          <a:p>
            <a:endParaRPr lang="ru-RU" sz="1600">
              <a:latin typeface="Trebuchet MS" pitchFamily="34" charset="0"/>
            </a:endParaRPr>
          </a:p>
          <a:p>
            <a:endParaRPr lang="ru-RU" sz="1600">
              <a:latin typeface="Trebuchet MS" pitchFamily="34" charset="0"/>
            </a:endParaRPr>
          </a:p>
          <a:p>
            <a:endParaRPr lang="ru-RU" sz="1600">
              <a:latin typeface="Trebuchet MS" pitchFamily="34" charset="0"/>
            </a:endParaRPr>
          </a:p>
          <a:p>
            <a:endParaRPr lang="ru-RU" sz="1600">
              <a:latin typeface="Trebuchet MS" pitchFamily="34" charset="0"/>
            </a:endParaRPr>
          </a:p>
          <a:p>
            <a:r>
              <a:rPr lang="ru-RU" sz="1600">
                <a:latin typeface="Trebuchet MS" pitchFamily="34" charset="0"/>
              </a:rPr>
              <a:t>Загрязнение снежного покрова происходит в 2 этапа: первый – это загрязнение снежинок во время их образования в облаке и выпадения на местность – влажное выпадение загрязняющих веществ со снегом; второй – это загрязнение уже выпавшего снега в результате сухого выпадения загрязняющих веществ из атмосферы, а также их поступления из подстилающих почв и горных пород. Измерение загрязняющих веществ в снежном покрове позволяет оценить загрязнение атмосферного воздуха, воды и почв. </a:t>
            </a:r>
          </a:p>
        </p:txBody>
      </p:sp>
      <p:pic>
        <p:nvPicPr>
          <p:cNvPr id="20485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14325" y="1374775"/>
            <a:ext cx="2382838" cy="1595438"/>
          </a:xfrm>
        </p:spPr>
      </p:pic>
      <p:pic>
        <p:nvPicPr>
          <p:cNvPr id="2048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2838" y="4006850"/>
            <a:ext cx="21891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4375" y="1241425"/>
            <a:ext cx="24003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1" descr="IMG_05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12163" y="1144588"/>
            <a:ext cx="27559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2" descr="IMG_006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86850" y="4521200"/>
            <a:ext cx="155575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3" descr="IMG_006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92438" y="1309688"/>
            <a:ext cx="25288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4" descr="DSC0807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9650" y="4314825"/>
            <a:ext cx="27066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4138" y="127000"/>
            <a:ext cx="11988800" cy="627063"/>
          </a:xfrm>
        </p:spPr>
        <p:txBody>
          <a:bodyPr/>
          <a:lstStyle/>
          <a:p>
            <a:pPr eaLnBrk="1" hangingPunct="1"/>
            <a:r>
              <a:rPr lang="ru-RU" sz="1600" smtClean="0">
                <a:solidFill>
                  <a:schemeClr val="tx1"/>
                </a:solidFill>
              </a:rPr>
              <a:t>Мощность снежного покрова, по среднемноголетним данным в районе исследования, изменялась от 20 до 40 см, тогда как в зимний сезон 2012-2013 гг. высота снежного покрова отмечалась от 30 до 49 см, в среднем – 44 см, что выше нормы.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38" y="939800"/>
            <a:ext cx="11226800" cy="49244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Величина рН снеговых вод колебалась от 5,1 до 6,0, на фоновом участке концентрация ионов водорода составляла 5,0 ед.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рН.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Следует отметить, что  снежный покров угольного разреза характеризовался более высокими значениями ионов Ca2+, Mg2+  и HCO3-, чем на фоновом участке. Однако достаточно высокие содержания сульфат - и хлорид-иона в снеге, свидетельствует о поступлении соединений серы и хлора из атмосферы, аэрозоли которых оседают на поверхность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Химический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снега, мг/л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6263" y="2633663"/>
          <a:ext cx="9405937" cy="40814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0324"/>
                <a:gridCol w="1147922"/>
                <a:gridCol w="814749"/>
                <a:gridCol w="831456"/>
                <a:gridCol w="826542"/>
                <a:gridCol w="821628"/>
                <a:gridCol w="820646"/>
                <a:gridCol w="827526"/>
                <a:gridCol w="820646"/>
                <a:gridCol w="824578"/>
                <a:gridCol w="1060451"/>
              </a:tblGrid>
              <a:tr h="510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5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5" dirty="0">
                          <a:effectLst/>
                        </a:rPr>
                        <a:t>точки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>
                          <a:effectLst/>
                        </a:rPr>
                        <a:t>HCO</a:t>
                      </a:r>
                      <a:r>
                        <a:rPr lang="ru-RU" sz="1400" spc="-15" baseline="-25000">
                          <a:effectLst/>
                        </a:rPr>
                        <a:t>3</a:t>
                      </a:r>
                      <a:r>
                        <a:rPr lang="ru-RU" sz="1400" spc="-15" baseline="300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>
                          <a:effectLst/>
                        </a:rPr>
                        <a:t>SO</a:t>
                      </a:r>
                      <a:r>
                        <a:rPr lang="ru-RU" sz="1400" spc="-15" baseline="-25000">
                          <a:effectLst/>
                        </a:rPr>
                        <a:t>4</a:t>
                      </a:r>
                      <a:r>
                        <a:rPr lang="ru-RU" sz="1400" spc="-15" baseline="30000">
                          <a:effectLst/>
                        </a:rPr>
                        <a:t>2-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>
                          <a:effectLst/>
                        </a:rPr>
                        <a:t>Cl</a:t>
                      </a:r>
                      <a:r>
                        <a:rPr lang="ru-RU" sz="1400" spc="-15" baseline="300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 dirty="0">
                          <a:effectLst/>
                        </a:rPr>
                        <a:t>Na</a:t>
                      </a:r>
                      <a:r>
                        <a:rPr lang="ru-RU" sz="1400" spc="-15" baseline="300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>
                          <a:effectLst/>
                        </a:rPr>
                        <a:t>K</a:t>
                      </a:r>
                      <a:r>
                        <a:rPr lang="ru-RU" sz="1400" spc="-15" baseline="30000">
                          <a:effectLst/>
                        </a:rPr>
                        <a:t>+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>
                          <a:effectLst/>
                        </a:rPr>
                        <a:t>Ca</a:t>
                      </a:r>
                      <a:r>
                        <a:rPr lang="ru-RU" sz="1400" spc="-15" baseline="30000">
                          <a:effectLst/>
                        </a:rPr>
                        <a:t>2+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spc="-15">
                          <a:effectLst/>
                        </a:rPr>
                        <a:t>Mg</a:t>
                      </a:r>
                      <a:r>
                        <a:rPr lang="ru-RU" sz="1400" spc="-15" baseline="30000">
                          <a:effectLst/>
                        </a:rPr>
                        <a:t>2+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5" dirty="0">
                          <a:effectLst/>
                        </a:rPr>
                        <a:t>Минера-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5" dirty="0" err="1">
                          <a:effectLst/>
                        </a:rPr>
                        <a:t>лизация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</a:t>
                      </a: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1</a:t>
                      </a: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,6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08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,2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12,56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,0</a:t>
                      </a:r>
                      <a:r>
                        <a:rPr lang="en-US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r>
                        <a:rPr lang="ru-RU" sz="1400" dirty="0">
                          <a:effectLst/>
                        </a:rPr>
                        <a:t>,0</a:t>
                      </a:r>
                      <a:r>
                        <a:rPr lang="en-US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,4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,4</a:t>
                      </a:r>
                      <a:r>
                        <a:rPr lang="en-US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13,64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83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,6</a:t>
                      </a:r>
                      <a:r>
                        <a:rPr lang="en-US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,8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12,92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,4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,5</a:t>
                      </a:r>
                      <a:r>
                        <a:rPr lang="en-US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0,98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,3</a:t>
                      </a:r>
                      <a:r>
                        <a:rPr lang="en-US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93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67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,8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,2</a:t>
                      </a:r>
                      <a:r>
                        <a:rPr lang="en-US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15,37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01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,5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,1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</a:t>
                      </a:r>
                      <a:r>
                        <a:rPr lang="en-US" sz="1400" dirty="0">
                          <a:effectLst/>
                        </a:rPr>
                        <a:t>95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,2</a:t>
                      </a:r>
                      <a:r>
                        <a:rPr lang="en-US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01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,1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,8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60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,3</a:t>
                      </a:r>
                      <a:r>
                        <a:rPr lang="en-US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15,01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54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51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,2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,7</a:t>
                      </a:r>
                      <a:r>
                        <a:rPr lang="en-US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57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,2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21,03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,2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,3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,3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11,94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83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61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,7</a:t>
                      </a:r>
                      <a:r>
                        <a:rPr lang="en-US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,45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14,57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59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,5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,9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,4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10,81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,0</a:t>
                      </a:r>
                      <a:r>
                        <a:rPr lang="en-US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,4</a:t>
                      </a:r>
                      <a:r>
                        <a:rPr lang="en-US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,7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,4</a:t>
                      </a:r>
                      <a:r>
                        <a:rPr lang="en-US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10,41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</a:t>
                      </a:r>
                      <a:r>
                        <a:rPr lang="en-US" sz="1400">
                          <a:effectLst/>
                        </a:rPr>
                        <a:t>88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,0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,3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,6</a:t>
                      </a:r>
                      <a:r>
                        <a:rPr lang="en-US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89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11,33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,6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77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7,49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220663" y="160338"/>
            <a:ext cx="11709400" cy="1320800"/>
          </a:xfrm>
        </p:spPr>
        <p:txBody>
          <a:bodyPr/>
          <a:lstStyle/>
          <a:p>
            <a:pPr eaLnBrk="1" hangingPunct="1"/>
            <a:r>
              <a:rPr lang="ru-RU" sz="1600" smtClean="0">
                <a:solidFill>
                  <a:schemeClr val="tx1"/>
                </a:solidFill>
              </a:rPr>
              <a:t>На снежную поверхность попадают продукты вскрышных работ, от работы двигателей горнотранспортного оборудования: породная и угольная пыль, выхлопные газы, содержащие углерод, углеводороды, сажу, серу и оксиды азота сжигания топлива. Содержание твердого вещества в снежном покрове зависит от местоположения и варьирует от 1,5 до 37,5 г/м2, для фонового участка характерно содержание  –  1,6 г/м2.</a:t>
            </a:r>
          </a:p>
        </p:txBody>
      </p:sp>
      <p:pic>
        <p:nvPicPr>
          <p:cNvPr id="22530" name="Picture 4" descr="IMG_1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336675"/>
            <a:ext cx="40020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IMG_1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9600" y="1239838"/>
            <a:ext cx="47529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IMG_05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5475" y="1220788"/>
            <a:ext cx="23939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DSC062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813" y="4416425"/>
            <a:ext cx="36734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DSC062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5088" y="4144963"/>
            <a:ext cx="4081462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DSC062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25938" y="4691063"/>
            <a:ext cx="3260725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76200" y="144463"/>
            <a:ext cx="10879138" cy="1328737"/>
          </a:xfrm>
        </p:spPr>
        <p:txBody>
          <a:bodyPr/>
          <a:lstStyle/>
          <a:p>
            <a:pPr eaLnBrk="1" hangingPunct="1"/>
            <a:r>
              <a:rPr lang="ru-RU" sz="1600" smtClean="0">
                <a:solidFill>
                  <a:schemeClr val="tx1"/>
                </a:solidFill>
              </a:rPr>
              <a:t>      На снежную поверхность попадают продукты вскрышных работ, от работы двигателей горнотранспортного оборудования: породная и угольная пыль, выхлопные газы, содержащие углерод, углеводороды, сажу, серу и оксиды азота сжигания топлива. Содержание твердого вещества в снежном покрове зависит от местоположения и варьирует от 1,5 до 37,5 г/м2, для фонового участка характерно содержание  –  1,6 г/м2.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998538" y="2751138"/>
          <a:ext cx="9169400" cy="36274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6444"/>
                <a:gridCol w="835129"/>
                <a:gridCol w="666444"/>
                <a:gridCol w="666444"/>
                <a:gridCol w="666444"/>
                <a:gridCol w="666444"/>
                <a:gridCol w="666444"/>
                <a:gridCol w="666444"/>
                <a:gridCol w="666444"/>
                <a:gridCol w="666444"/>
                <a:gridCol w="778900"/>
                <a:gridCol w="778900"/>
                <a:gridCol w="778900"/>
              </a:tblGrid>
              <a:tr h="22373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п\п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точки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Химический элемент, мг/л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Mg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Na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Ba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Zn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Cu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Ni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Pb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 indent="-114300"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1-13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1,374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0,075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0,223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415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062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801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281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088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222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976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165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033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129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101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204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282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394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10-</a:t>
                      </a: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086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947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166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175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603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095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086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573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181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074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169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0,013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532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159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193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290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387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004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071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954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077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802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073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187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886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161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068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134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0020" indent="-11430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28-1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059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767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132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309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226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&lt;</a:t>
                      </a:r>
                      <a:r>
                        <a:rPr lang="ru-RU" sz="1400">
                          <a:effectLst/>
                        </a:rPr>
                        <a:t>0,002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ru-RU" sz="1400" dirty="0">
                          <a:effectLst/>
                        </a:rPr>
                        <a:t>0,002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785" name="Прямоугольник 4"/>
          <p:cNvSpPr>
            <a:spLocks noChangeArrowheads="1"/>
          </p:cNvSpPr>
          <p:nvPr/>
        </p:nvSpPr>
        <p:spPr bwMode="auto">
          <a:xfrm>
            <a:off x="2903538" y="2211388"/>
            <a:ext cx="5224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rebuchet MS" pitchFamily="34" charset="0"/>
              </a:rPr>
              <a:t>Валовое содержание химических элементов в снеге</a:t>
            </a:r>
          </a:p>
        </p:txBody>
      </p:sp>
      <p:sp>
        <p:nvSpPr>
          <p:cNvPr id="23786" name="Прямоугольник 5"/>
          <p:cNvSpPr>
            <a:spLocks noChangeArrowheads="1"/>
          </p:cNvSpPr>
          <p:nvPr/>
        </p:nvSpPr>
        <p:spPr bwMode="auto">
          <a:xfrm>
            <a:off x="76200" y="1239838"/>
            <a:ext cx="10879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     Содержание микроэлементов в снеговых водах изменялось в очень широком диапазоне в зависимости от величины рН и степени антропогенного влияния. Даже незначительное снижение рН (до 5,3–6,5) увеличивает растворимость таких элементов как медь и свинец.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263" y="415925"/>
            <a:ext cx="10937875" cy="6307138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3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                Выводы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3300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3300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Таким </a:t>
            </a:r>
            <a:r>
              <a:rPr lang="ru-RU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образом, проведя сравнительный анализ снежного покрова на территории угольного разреза и фонового участка установлено, что загрязнение воздушного бассейна происходит в результате выполнения технологических процессов основного и вспомогательного производств. В период проведения горных работ по вскрыше и добыче угля от работы двигателей горнотранспортного оборудования выбрасывается в воздух породная и угольная пыль, выхлопные газы, содержащие углерод, углеводороды, сажу, серу и оксиды азота. В дополнение к основным выбросам, примешивались загрязняющие вещества от деятельности вспомогательных производств – металлическая, древесная, абразивная и резиновая пыль, пары серной кислоты, соединения марганца, фтора и многие другие загрязнители.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снеговом покрове на территории угольного разреза не выявлено таких загрязнителей как хром и кадмий, а свинец обнаружен в очень малых количествах, а концентрации бария, кальция и кремния повышены относительно фоновых условий. Увеличено относительно фона содержания цинка и меди на участке (в 2,5-5 раз), что связано с близким расположением автодороги М53.   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Сравнительный анализ снежного покрова на территории угольного разреза и фонового участка, можно сказать, что поступающие в атмосферу вещества-загрязнители, являются довольно тяжелыми для их переноса воздушными массами на большие расстояния, поэтому загрязнение является локальным, и является результатом производственных мероприятий.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631</TotalTime>
  <Words>1533</Words>
  <Application>Microsoft Office PowerPoint</Application>
  <PresentationFormat>Произвольный</PresentationFormat>
  <Paragraphs>396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Trebuchet MS</vt:lpstr>
      <vt:lpstr>Wingdings 3</vt:lpstr>
      <vt:lpstr>Calibri</vt:lpstr>
      <vt:lpstr>Times New Roman</vt:lpstr>
      <vt:lpstr>Грань</vt:lpstr>
      <vt:lpstr>Грань</vt:lpstr>
      <vt:lpstr>Грань</vt:lpstr>
      <vt:lpstr>Грань</vt:lpstr>
      <vt:lpstr>    Мониторинг состояния снежного покрова нарушенных земель при открытой разработке угольного месторождения Восточной Сибири  Monitoring of the state of the snow cover of disturbed lands during the open-pit mining of a coal deposit in Eastern Siberia</vt:lpstr>
      <vt:lpstr>Цель исследования – провести мониторинг состояния снежного покрова на участках горных разработок угольного месторождения.</vt:lpstr>
      <vt:lpstr>Слайд 3</vt:lpstr>
      <vt:lpstr>Мощность снежного покрова, по среднемноголетним данным в районе исследования, изменялась от 20 до 40 см, тогда как в зимний сезон 2012-2013 гг. высота снежного покрова отмечалась от 30 до 49 см, в среднем – 44 см, что выше нормы. </vt:lpstr>
      <vt:lpstr>На снежную поверхность попадают продукты вскрышных работ, от работы двигателей горнотранспортного оборудования: породная и угольная пыль, выхлопные газы, содержащие углерод, углеводороды, сажу, серу и оксиды азота сжигания топлива. Содержание твердого вещества в снежном покрове зависит от местоположения и варьирует от 1,5 до 37,5 г/м2, для фонового участка характерно содержание  –  1,6 г/м2.</vt:lpstr>
      <vt:lpstr>      На снежную поверхность попадают продукты вскрышных работ, от работы двигателей горнотранспортного оборудования: породная и угольная пыль, выхлопные газы, содержащие углерод, углеводороды, сажу, серу и оксиды азота сжигания топлива. Содержание твердого вещества в снежном покрове зависит от местоположения и варьирует от 1,5 до 37,5 г/м2, для фонового участка характерно содержание  –  1,6 г/м2.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состояния снежного покрова нарушенных земель при открытой разработке угольного месторождения Восточной Сибири Monitoring of the state of the snow cover of disturbed lands during the open-pit mining of a coal deposit in Eastern Siberia</dc:title>
  <dc:creator>Пользователь1</dc:creator>
  <cp:lastModifiedBy>IGS</cp:lastModifiedBy>
  <cp:revision>19</cp:revision>
  <dcterms:created xsi:type="dcterms:W3CDTF">2022-08-23T01:49:22Z</dcterms:created>
  <dcterms:modified xsi:type="dcterms:W3CDTF">2022-08-24T09:23:14Z</dcterms:modified>
</cp:coreProperties>
</file>